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5"/>
  </p:notesMasterIdLst>
  <p:handoutMasterIdLst>
    <p:handoutMasterId r:id="rId36"/>
  </p:handoutMasterIdLst>
  <p:sldIdLst>
    <p:sldId id="1093" r:id="rId2"/>
    <p:sldId id="1094" r:id="rId3"/>
    <p:sldId id="1095" r:id="rId4"/>
    <p:sldId id="1096" r:id="rId5"/>
    <p:sldId id="1097" r:id="rId6"/>
    <p:sldId id="1098" r:id="rId7"/>
    <p:sldId id="1146" r:id="rId8"/>
    <p:sldId id="1147" r:id="rId9"/>
    <p:sldId id="1105" r:id="rId10"/>
    <p:sldId id="1138" r:id="rId11"/>
    <p:sldId id="1148" r:id="rId12"/>
    <p:sldId id="1149" r:id="rId13"/>
    <p:sldId id="1150" r:id="rId14"/>
    <p:sldId id="1151" r:id="rId15"/>
    <p:sldId id="1152" r:id="rId16"/>
    <p:sldId id="1153" r:id="rId17"/>
    <p:sldId id="1112" r:id="rId18"/>
    <p:sldId id="1159" r:id="rId19"/>
    <p:sldId id="1155" r:id="rId20"/>
    <p:sldId id="1116" r:id="rId21"/>
    <p:sldId id="1117" r:id="rId22"/>
    <p:sldId id="1144" r:id="rId23"/>
    <p:sldId id="1154" r:id="rId24"/>
    <p:sldId id="1156" r:id="rId25"/>
    <p:sldId id="1137" r:id="rId26"/>
    <p:sldId id="1157" r:id="rId27"/>
    <p:sldId id="1123" r:id="rId28"/>
    <p:sldId id="1124" r:id="rId29"/>
    <p:sldId id="1145" r:id="rId30"/>
    <p:sldId id="1126" r:id="rId31"/>
    <p:sldId id="1158" r:id="rId32"/>
    <p:sldId id="1130" r:id="rId33"/>
    <p:sldId id="1136" r:id="rId34"/>
  </p:sldIdLst>
  <p:sldSz cx="9144000" cy="6858000" type="screen4x3"/>
  <p:notesSz cx="7010400" cy="9296400"/>
  <p:custDataLst>
    <p:tags r:id="rId37"/>
  </p:custDataLst>
  <p:defaultTextStyle>
    <a:defPPr>
      <a:defRPr lang="en-US"/>
    </a:defPPr>
    <a:lvl1pPr algn="l" rtl="0" fontAlgn="base">
      <a:spcBef>
        <a:spcPct val="0"/>
      </a:spcBef>
      <a:spcAft>
        <a:spcPct val="0"/>
      </a:spcAft>
      <a:defRPr sz="2000" kern="1200">
        <a:solidFill>
          <a:schemeClr val="tx1"/>
        </a:solidFill>
        <a:latin typeface="SegoeBook"/>
        <a:ea typeface="+mn-ea"/>
        <a:cs typeface="+mn-cs"/>
      </a:defRPr>
    </a:lvl1pPr>
    <a:lvl2pPr marL="457200" algn="l" rtl="0" fontAlgn="base">
      <a:spcBef>
        <a:spcPct val="0"/>
      </a:spcBef>
      <a:spcAft>
        <a:spcPct val="0"/>
      </a:spcAft>
      <a:defRPr sz="2000" kern="1200">
        <a:solidFill>
          <a:schemeClr val="tx1"/>
        </a:solidFill>
        <a:latin typeface="SegoeBook"/>
        <a:ea typeface="+mn-ea"/>
        <a:cs typeface="+mn-cs"/>
      </a:defRPr>
    </a:lvl2pPr>
    <a:lvl3pPr marL="914400" algn="l" rtl="0" fontAlgn="base">
      <a:spcBef>
        <a:spcPct val="0"/>
      </a:spcBef>
      <a:spcAft>
        <a:spcPct val="0"/>
      </a:spcAft>
      <a:defRPr sz="2000" kern="1200">
        <a:solidFill>
          <a:schemeClr val="tx1"/>
        </a:solidFill>
        <a:latin typeface="SegoeBook"/>
        <a:ea typeface="+mn-ea"/>
        <a:cs typeface="+mn-cs"/>
      </a:defRPr>
    </a:lvl3pPr>
    <a:lvl4pPr marL="1371600" algn="l" rtl="0" fontAlgn="base">
      <a:spcBef>
        <a:spcPct val="0"/>
      </a:spcBef>
      <a:spcAft>
        <a:spcPct val="0"/>
      </a:spcAft>
      <a:defRPr sz="2000" kern="1200">
        <a:solidFill>
          <a:schemeClr val="tx1"/>
        </a:solidFill>
        <a:latin typeface="SegoeBook"/>
        <a:ea typeface="+mn-ea"/>
        <a:cs typeface="+mn-cs"/>
      </a:defRPr>
    </a:lvl4pPr>
    <a:lvl5pPr marL="1828800" algn="l" rtl="0" fontAlgn="base">
      <a:spcBef>
        <a:spcPct val="0"/>
      </a:spcBef>
      <a:spcAft>
        <a:spcPct val="0"/>
      </a:spcAft>
      <a:defRPr sz="2000" kern="1200">
        <a:solidFill>
          <a:schemeClr val="tx1"/>
        </a:solidFill>
        <a:latin typeface="SegoeBook"/>
        <a:ea typeface="+mn-ea"/>
        <a:cs typeface="+mn-cs"/>
      </a:defRPr>
    </a:lvl5pPr>
    <a:lvl6pPr marL="2286000" algn="l" defTabSz="914400" rtl="0" eaLnBrk="1" latinLnBrk="0" hangingPunct="1">
      <a:defRPr sz="2000" kern="1200">
        <a:solidFill>
          <a:schemeClr val="tx1"/>
        </a:solidFill>
        <a:latin typeface="SegoeBook"/>
        <a:ea typeface="+mn-ea"/>
        <a:cs typeface="+mn-cs"/>
      </a:defRPr>
    </a:lvl6pPr>
    <a:lvl7pPr marL="2743200" algn="l" defTabSz="914400" rtl="0" eaLnBrk="1" latinLnBrk="0" hangingPunct="1">
      <a:defRPr sz="2000" kern="1200">
        <a:solidFill>
          <a:schemeClr val="tx1"/>
        </a:solidFill>
        <a:latin typeface="SegoeBook"/>
        <a:ea typeface="+mn-ea"/>
        <a:cs typeface="+mn-cs"/>
      </a:defRPr>
    </a:lvl7pPr>
    <a:lvl8pPr marL="3200400" algn="l" defTabSz="914400" rtl="0" eaLnBrk="1" latinLnBrk="0" hangingPunct="1">
      <a:defRPr sz="2000" kern="1200">
        <a:solidFill>
          <a:schemeClr val="tx1"/>
        </a:solidFill>
        <a:latin typeface="SegoeBook"/>
        <a:ea typeface="+mn-ea"/>
        <a:cs typeface="+mn-cs"/>
      </a:defRPr>
    </a:lvl8pPr>
    <a:lvl9pPr marL="3657600" algn="l" defTabSz="914400" rtl="0" eaLnBrk="1" latinLnBrk="0" hangingPunct="1">
      <a:defRPr sz="2000" kern="1200">
        <a:solidFill>
          <a:schemeClr val="tx1"/>
        </a:solidFill>
        <a:latin typeface="SegoeBook"/>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7B00"/>
    <a:srgbClr val="096DBF"/>
    <a:srgbClr val="0066FF"/>
    <a:srgbClr val="FF9900"/>
    <a:srgbClr val="FFCC66"/>
    <a:srgbClr val="000000"/>
    <a:srgbClr val="5F5F5F"/>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77" autoAdjust="0"/>
    <p:restoredTop sz="81284" autoAdjust="0"/>
  </p:normalViewPr>
  <p:slideViewPr>
    <p:cSldViewPr snapToGrid="0">
      <p:cViewPr varScale="1">
        <p:scale>
          <a:sx n="54" d="100"/>
          <a:sy n="54" d="100"/>
        </p:scale>
        <p:origin x="-1170" y="-8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7512"/>
    </p:cViewPr>
  </p:sorterViewPr>
  <p:notesViewPr>
    <p:cSldViewPr snapToGrid="0">
      <p:cViewPr>
        <p:scale>
          <a:sx n="75" d="100"/>
          <a:sy n="75" d="100"/>
        </p:scale>
        <p:origin x="-1368" y="-72"/>
      </p:cViewPr>
      <p:guideLst>
        <p:guide orient="horz" pos="2928"/>
        <p:guide pos="2208"/>
      </p:guideLst>
    </p:cSldViewPr>
  </p:notesViewPr>
  <p:gridSpacing cx="91439" cy="9143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effectLst/>
                <a:latin typeface="Arial" charset="0"/>
              </a:defRPr>
            </a:lvl1pPr>
          </a:lstStyle>
          <a:p>
            <a:pPr>
              <a:defRPr/>
            </a:pPr>
            <a:endParaRPr lang="en-US"/>
          </a:p>
        </p:txBody>
      </p:sp>
      <p:sp>
        <p:nvSpPr>
          <p:cNvPr id="14339"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effectLst/>
                <a:latin typeface="Arial" charset="0"/>
              </a:defRPr>
            </a:lvl1pPr>
          </a:lstStyle>
          <a:p>
            <a:pPr>
              <a:defRPr/>
            </a:pPr>
            <a:endParaRPr lang="en-US"/>
          </a:p>
        </p:txBody>
      </p:sp>
      <p:sp>
        <p:nvSpPr>
          <p:cNvPr id="14340"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effectLst/>
                <a:latin typeface="Arial" charset="0"/>
              </a:defRPr>
            </a:lvl1pPr>
          </a:lstStyle>
          <a:p>
            <a:pPr>
              <a:defRPr/>
            </a:pPr>
            <a:endParaRPr lang="en-US"/>
          </a:p>
        </p:txBody>
      </p:sp>
      <p:sp>
        <p:nvSpPr>
          <p:cNvPr id="14341"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effectLst/>
                <a:latin typeface="Arial" charset="0"/>
              </a:defRPr>
            </a:lvl1pPr>
          </a:lstStyle>
          <a:p>
            <a:pPr>
              <a:defRPr/>
            </a:pPr>
            <a:fld id="{2B11D59A-2AD2-4175-A4EB-EC99BD9A1C0F}" type="slidenum">
              <a:rPr lang="en-US"/>
              <a:pPr>
                <a:defRPr/>
              </a:pPr>
              <a:t>‹Nº›</a:t>
            </a:fld>
            <a:endParaRPr lang="en-US"/>
          </a:p>
        </p:txBody>
      </p:sp>
    </p:spTree>
    <p:extLst>
      <p:ext uri="{BB962C8B-B14F-4D97-AF65-F5344CB8AC3E}">
        <p14:creationId xmlns:p14="http://schemas.microsoft.com/office/powerpoint/2010/main" val="2798448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effectLst/>
                <a:latin typeface="Arial" charset="0"/>
              </a:defRPr>
            </a:lvl1pPr>
          </a:lstStyle>
          <a:p>
            <a:pPr>
              <a:defRPr/>
            </a:pPr>
            <a:endParaRPr lang="en-US"/>
          </a:p>
        </p:txBody>
      </p:sp>
      <p:sp>
        <p:nvSpPr>
          <p:cNvPr id="12291"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effectLst/>
                <a:latin typeface="Arial"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294"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effectLst/>
                <a:latin typeface="Arial" charset="0"/>
              </a:defRPr>
            </a:lvl1pPr>
          </a:lstStyle>
          <a:p>
            <a:pPr>
              <a:defRPr/>
            </a:pPr>
            <a:endParaRPr lang="en-US"/>
          </a:p>
        </p:txBody>
      </p:sp>
      <p:sp>
        <p:nvSpPr>
          <p:cNvPr id="12295"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effectLst/>
                <a:latin typeface="Arial" charset="0"/>
              </a:defRPr>
            </a:lvl1pPr>
          </a:lstStyle>
          <a:p>
            <a:pPr>
              <a:defRPr/>
            </a:pPr>
            <a:fld id="{C6529A3B-4CD2-4354-B49B-837EFF6B72CC}" type="slidenum">
              <a:rPr lang="en-US"/>
              <a:pPr>
                <a:defRPr/>
              </a:pPr>
              <a:t>‹Nº›</a:t>
            </a:fld>
            <a:endParaRPr lang="en-US"/>
          </a:p>
        </p:txBody>
      </p:sp>
    </p:spTree>
    <p:extLst>
      <p:ext uri="{BB962C8B-B14F-4D97-AF65-F5344CB8AC3E}">
        <p14:creationId xmlns:p14="http://schemas.microsoft.com/office/powerpoint/2010/main" val="38758225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078B174D-6D8B-4DDB-8F97-5E6460872787}" type="slidenum">
              <a:rPr lang="en-US" smtClean="0"/>
              <a:pPr/>
              <a:t>1</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35038" y="4414838"/>
            <a:ext cx="5140325" cy="4184650"/>
          </a:xfrm>
          <a:noFill/>
          <a:ln/>
        </p:spPr>
        <p:txBody>
          <a:bodyPr/>
          <a:lstStyle/>
          <a:p>
            <a:pPr eaLnBrk="1" hangingPunct="1"/>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8D45A902-B573-4B48-87CB-20901991B99A}" type="slidenum">
              <a:rPr lang="en-US" smtClean="0"/>
              <a:pPr/>
              <a:t>2</a:t>
            </a:fld>
            <a:endParaRPr lang="en-US" smtClean="0"/>
          </a:p>
        </p:txBody>
      </p:sp>
      <p:sp>
        <p:nvSpPr>
          <p:cNvPr id="19458" name="Rectangle 2"/>
          <p:cNvSpPr>
            <a:spLocks noGrp="1" noRot="1" noChangeAspect="1" noChangeArrowheads="1" noTextEdit="1"/>
          </p:cNvSpPr>
          <p:nvPr>
            <p:ph type="sldImg"/>
          </p:nvPr>
        </p:nvSpPr>
        <p:spPr>
          <a:xfrm>
            <a:off x="1092200" y="865188"/>
            <a:ext cx="4649788" cy="3487737"/>
          </a:xfrm>
          <a:ln/>
        </p:spPr>
      </p:sp>
      <p:sp>
        <p:nvSpPr>
          <p:cNvPr id="19459" name="Rectangle 3"/>
          <p:cNvSpPr>
            <a:spLocks noGrp="1" noChangeArrowheads="1"/>
          </p:cNvSpPr>
          <p:nvPr>
            <p:ph type="body" idx="1"/>
          </p:nvPr>
        </p:nvSpPr>
        <p:spPr>
          <a:xfrm>
            <a:off x="233363" y="4492625"/>
            <a:ext cx="6559550" cy="3775075"/>
          </a:xfrm>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Standard objectives slide.</a:t>
            </a:r>
          </a:p>
          <a:p>
            <a:pPr eaLnBrk="1" hangingPunct="1"/>
            <a:endParaRPr lang="en-US" smtClean="0">
              <a:latin typeface="Verdana"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9E4B9DA9-3DBF-4FF5-9F2E-589510C6E02B}" type="slidenum">
              <a:rPr lang="en-US" smtClean="0"/>
              <a:pPr/>
              <a:t>3</a:t>
            </a:fld>
            <a:endParaRPr lang="en-US" smtClean="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Put forth the agenda of topics to be covered in this module.</a:t>
            </a:r>
          </a:p>
          <a:p>
            <a:pPr eaLnBrk="1" hangingPunct="1"/>
            <a:endParaRPr lang="en-US" smtClean="0">
              <a:latin typeface="Verdana"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A6CBE128-2AED-4AD9-9640-3B2F239C0AE3}" type="slidenum">
              <a:rPr lang="en-US" smtClean="0"/>
              <a:pPr/>
              <a:t>4</a:t>
            </a:fld>
            <a:endParaRPr lang="en-US" smtClean="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Provide some motivation to studying the Intel Parallel Amplifier.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latin typeface="Verdana" pitchFamily="34" charset="0"/>
              </a:rPr>
              <a:t>Not only is it hard to get correctly threaded applications, but efficient applications are hard to produce by hand without help.  The list is some of the performance problems posed by multithreaded apps that are not found in serial codes.</a:t>
            </a:r>
            <a:endParaRPr lang="en-US" sz="14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CB77394E-447E-4227-AAB5-FE8F08E498F6}" type="slidenum">
              <a:rPr lang="en-US" smtClean="0"/>
              <a:pPr/>
              <a:t>5</a:t>
            </a:fld>
            <a:endParaRPr lang="en-US"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Provide some background and introduction to the Intel Parallel Amplifier.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latin typeface="Verdana" pitchFamily="34" charset="0"/>
              </a:rPr>
              <a:t>Works on the three most prevalent threading models.</a:t>
            </a:r>
            <a:endParaRPr lang="en-US" sz="14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15A3B8CA-F204-42E1-B9A0-B19850C6CD93}" type="slidenum">
              <a:rPr lang="en-US" smtClean="0"/>
              <a:pPr/>
              <a:t>6</a:t>
            </a:fld>
            <a:endParaRPr lang="en-US" smtClean="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Provide information on supported compilers and some of the features of the tool.</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p>
          <a:p>
            <a:pPr eaLnBrk="1" hangingPunct="1"/>
            <a:r>
              <a:rPr lang="en-US" smtClean="0">
                <a:solidFill>
                  <a:srgbClr val="0860A8"/>
                </a:solidFill>
                <a:latin typeface="Verdana" pitchFamily="34" charset="0"/>
              </a:rPr>
              <a:t>Parallel Amplifier has three separate analysis tools available.  </a:t>
            </a:r>
          </a:p>
          <a:p>
            <a:pPr eaLnBrk="1" hangingPunct="1"/>
            <a:r>
              <a:rPr lang="en-US" smtClean="0">
                <a:solidFill>
                  <a:srgbClr val="0860A8"/>
                </a:solidFill>
                <a:latin typeface="Verdana" pitchFamily="34" charset="0"/>
              </a:rPr>
              <a:t>Hotspots (not mentioned in this module) – Does a serial profiling of the application to find where in the code most of the execution time is spent.</a:t>
            </a:r>
          </a:p>
          <a:p>
            <a:pPr eaLnBrk="1" hangingPunct="1"/>
            <a:r>
              <a:rPr lang="en-US" smtClean="0">
                <a:solidFill>
                  <a:srgbClr val="0860A8"/>
                </a:solidFill>
                <a:latin typeface="Verdana" pitchFamily="34" charset="0"/>
              </a:rPr>
              <a:t>Concurrency – determine how well the threaded application is using the set of cores available on the system</a:t>
            </a:r>
          </a:p>
          <a:p>
            <a:pPr eaLnBrk="1" hangingPunct="1"/>
            <a:r>
              <a:rPr lang="en-US" smtClean="0">
                <a:solidFill>
                  <a:srgbClr val="0860A8"/>
                </a:solidFill>
                <a:latin typeface="Verdana" pitchFamily="34" charset="0"/>
              </a:rPr>
              <a:t>Locks and Waits – Look for synchronization objects that can cause the threads to sit idle or wait for overly long periods of time</a:t>
            </a:r>
          </a:p>
          <a:p>
            <a:pPr eaLnBrk="1" hangingPunct="1"/>
            <a:endParaRPr lang="en-US" smtClean="0">
              <a:solidFill>
                <a:srgbClr val="0860A8"/>
              </a:solidFill>
              <a:latin typeface="Verdana" pitchFamily="34" charset="0"/>
            </a:endParaRPr>
          </a:p>
          <a:p>
            <a:pPr eaLnBrk="1" hangingPunct="1"/>
            <a:endParaRPr lang="en-US" smtClean="0">
              <a:solidFill>
                <a:srgbClr val="0860A8"/>
              </a:solidFill>
              <a:latin typeface="Verdana"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503F1C4C-4075-42F1-B608-49E2BF820A38}" type="slidenum">
              <a:rPr lang="en-US" smtClean="0"/>
              <a:pPr/>
              <a:t>7</a:t>
            </a:fld>
            <a:endParaRPr lang="en-US" smtClean="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Provide information on getting application prepared for Parallel Amplifier analysis.</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p>
          <a:p>
            <a:pPr eaLnBrk="1" hangingPunct="1"/>
            <a:r>
              <a:rPr lang="en-US" smtClean="0">
                <a:solidFill>
                  <a:srgbClr val="0860A8"/>
                </a:solidFill>
                <a:latin typeface="Verdana" pitchFamily="34" charset="0"/>
              </a:rPr>
              <a:t>Best to use the Release build configuration in order to take advantage of the optimizations that are included.  Still need to add debugging symbols (/ZI), use the DLL run time library (/MD), link with debug symbols (/DEBUG), and ensure code is relocatable (/FIXED:NO)</a:t>
            </a:r>
          </a:p>
          <a:p>
            <a:pPr eaLnBrk="1" hangingPunct="1"/>
            <a:endParaRPr lang="en-US" smtClean="0">
              <a:solidFill>
                <a:srgbClr val="0860A8"/>
              </a:solidFill>
              <a:latin typeface="Verdana" pitchFamily="34" charset="0"/>
            </a:endParaRPr>
          </a:p>
          <a:p>
            <a:pPr eaLnBrk="1" hangingPunct="1"/>
            <a:r>
              <a:rPr lang="en-US" smtClean="0">
                <a:solidFill>
                  <a:srgbClr val="0860A8"/>
                </a:solidFill>
                <a:latin typeface="Verdana" pitchFamily="34" charset="0"/>
              </a:rPr>
              <a:t>If the workload is too small, there may not be enough thread interactions for problems to be detected.  Cut down overall workload, but keep it relevant.  For example, rather than computing on 10 million data items, reduce the workload to 1 million.</a:t>
            </a:r>
          </a:p>
          <a:p>
            <a:pPr eaLnBrk="1" hangingPunct="1"/>
            <a:endParaRPr lang="en-US" smtClean="0">
              <a:solidFill>
                <a:srgbClr val="0860A8"/>
              </a:solidFill>
              <a:latin typeface="Verdana" pitchFamily="34" charset="0"/>
            </a:endParaRPr>
          </a:p>
          <a:p>
            <a:pPr eaLnBrk="1" hangingPunct="1"/>
            <a:endParaRPr lang="en-US" smtClean="0">
              <a:solidFill>
                <a:srgbClr val="0860A8"/>
              </a:solidFill>
              <a:latin typeface="Verdana"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2F45339-93F2-4368-83D5-69948F04DA01}" type="slidenum">
              <a:rPr lang="en-US" smtClean="0"/>
              <a:pPr/>
              <a:t>8</a:t>
            </a:fld>
            <a:endParaRPr lang="en-US" smtClean="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Provide information on choosing Parallel Amplifier analysis to be performed on application.</a:t>
            </a:r>
          </a:p>
          <a:p>
            <a:pPr eaLnBrk="1" hangingPunct="1"/>
            <a:endParaRPr lang="en-US" smtClean="0">
              <a:latin typeface="Verdana"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50CD6B44-8BD0-42AD-B206-44A42A308A4F}" type="slidenum">
              <a:rPr lang="en-US" smtClean="0"/>
              <a:pPr/>
              <a:t>9</a:t>
            </a:fld>
            <a:endParaRPr lang="en-US" smtClean="0"/>
          </a:p>
        </p:txBody>
      </p:sp>
      <p:sp>
        <p:nvSpPr>
          <p:cNvPr id="33794" name="Rectangle 2"/>
          <p:cNvSpPr>
            <a:spLocks noGrp="1" noRot="1" noChangeAspect="1" noChangeArrowheads="1" noTextEdit="1"/>
          </p:cNvSpPr>
          <p:nvPr>
            <p:ph type="sldImg"/>
          </p:nvPr>
        </p:nvSpPr>
        <p:spPr>
          <a:xfrm>
            <a:off x="1092200" y="865188"/>
            <a:ext cx="4649788" cy="3487737"/>
          </a:xfrm>
          <a:ln/>
        </p:spPr>
      </p:sp>
      <p:sp>
        <p:nvSpPr>
          <p:cNvPr id="33795" name="Rectangle 3"/>
          <p:cNvSpPr>
            <a:spLocks noGrp="1" noChangeArrowheads="1"/>
          </p:cNvSpPr>
          <p:nvPr>
            <p:ph type="body" idx="1"/>
          </p:nvPr>
        </p:nvSpPr>
        <p:spPr>
          <a:xfrm>
            <a:off x="233363" y="4492625"/>
            <a:ext cx="6559550" cy="3775075"/>
          </a:xfrm>
          <a:noFill/>
          <a:ln/>
        </p:spPr>
        <p:txBody>
          <a:bodyPr/>
          <a:lstStyle/>
          <a:p>
            <a:pPr algn="ctr" eaLnBrk="1" hangingPunct="1"/>
            <a:r>
              <a:rPr lang="en-US" sz="900" b="1" u="sng" smtClean="0">
                <a:solidFill>
                  <a:srgbClr val="0860A8"/>
                </a:solidFill>
                <a:latin typeface="Verdana" pitchFamily="34" charset="0"/>
              </a:rPr>
              <a:t>Intel Parallel Amplifier Speaker’s Notes</a:t>
            </a:r>
          </a:p>
          <a:p>
            <a:pPr eaLnBrk="1" hangingPunct="1">
              <a:lnSpc>
                <a:spcPct val="80000"/>
              </a:lnSpc>
            </a:pPr>
            <a:endParaRPr lang="en-US" sz="900" b="1" u="sng" smtClean="0">
              <a:solidFill>
                <a:srgbClr val="0860A8"/>
              </a:solidFill>
              <a:latin typeface="Verdana" pitchFamily="34" charset="0"/>
            </a:endParaRPr>
          </a:p>
          <a:p>
            <a:pPr eaLnBrk="1" hangingPunct="1">
              <a:lnSpc>
                <a:spcPct val="80000"/>
              </a:lnSpc>
            </a:pPr>
            <a:r>
              <a:rPr lang="en-US" sz="800" b="1" smtClean="0">
                <a:solidFill>
                  <a:srgbClr val="0860A8"/>
                </a:solidFill>
                <a:latin typeface="Verdana" pitchFamily="34" charset="0"/>
              </a:rPr>
              <a:t>Purpose of the Slide </a:t>
            </a:r>
          </a:p>
          <a:p>
            <a:pPr eaLnBrk="1" hangingPunct="1">
              <a:lnSpc>
                <a:spcPct val="80000"/>
              </a:lnSpc>
            </a:pPr>
            <a:r>
              <a:rPr lang="en-US" sz="800" smtClean="0">
                <a:latin typeface="Verdana" pitchFamily="34" charset="0"/>
              </a:rPr>
              <a:t>Introduce the first part of the First Lab Activity.</a:t>
            </a:r>
          </a:p>
          <a:p>
            <a:pPr eaLnBrk="1" hangingPunct="1">
              <a:lnSpc>
                <a:spcPct val="80000"/>
              </a:lnSpc>
            </a:pPr>
            <a:endParaRPr lang="en-US" sz="800" smtClean="0">
              <a:latin typeface="Verdan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F4D6EB5B-16AB-4849-AD5E-13AABA1C4160}" type="slidenum">
              <a:rPr lang="en-US" smtClean="0"/>
              <a:pPr/>
              <a:t>10</a:t>
            </a:fld>
            <a:endParaRPr lang="en-US" smtClean="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Describe the main pane displayed in the Concurrency Analysis within Parallel Amplifier.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p>
          <a:p>
            <a:pPr eaLnBrk="1" hangingPunct="1"/>
            <a:r>
              <a:rPr lang="en-US" smtClean="0"/>
              <a:t>This example comes from the N-Queen sample problem that is shipped with Parallel Studio.  The results were taken from runs on a Nehalem platform with 8 cores (16 threads).</a:t>
            </a:r>
          </a:p>
          <a:p>
            <a:pPr eaLnBrk="1" hangingPunct="1"/>
            <a:endParaRPr lang="en-US" smtClean="0"/>
          </a:p>
          <a:p>
            <a:pPr eaLnBrk="1" hangingPunct="1"/>
            <a:r>
              <a:rPr lang="en-US" smtClean="0"/>
              <a:t>Use this window to focus on the time-consuming functions with poor utilization. Typically, the </a:t>
            </a:r>
            <a:r>
              <a:rPr lang="en-US" b="1" smtClean="0"/>
              <a:t>Concurrency: Bottom-up</a:t>
            </a:r>
            <a:r>
              <a:rPr lang="en-US" smtClean="0"/>
              <a:t> window is the first window you look at after an analysis run.</a:t>
            </a:r>
          </a:p>
          <a:p>
            <a:pPr eaLnBrk="1" hangingPunct="1"/>
            <a:endParaRPr lang="en-US" smtClean="0"/>
          </a:p>
          <a:p>
            <a:pPr eaLnBrk="1" hangingPunct="1"/>
            <a:r>
              <a:rPr lang="en-US" smtClean="0"/>
              <a:t>The Function column shows the list of functions in the program. Click the plus sign to expand the row to show a summary of the stacks that called this function. The full information on the stack is shown in the </a:t>
            </a:r>
            <a:r>
              <a:rPr lang="en-US" b="1" smtClean="0"/>
              <a:t>Call Stack</a:t>
            </a:r>
            <a:r>
              <a:rPr lang="en-US" smtClean="0"/>
              <a:t> tab.</a:t>
            </a:r>
          </a:p>
          <a:p>
            <a:pPr eaLnBrk="1" hangingPunct="1"/>
            <a:endParaRPr lang="en-US" smtClean="0"/>
          </a:p>
          <a:p>
            <a:pPr eaLnBrk="1" hangingPunct="1"/>
            <a:r>
              <a:rPr lang="en-US" smtClean="0"/>
              <a:t>The CPU Time by Utilization column shows the utilization of the processors for the selected program unit. bars showing OK or Ideal utilization (green by </a:t>
            </a:r>
          </a:p>
          <a:p>
            <a:pPr eaLnBrk="1" hangingPunct="1"/>
            <a:r>
              <a:rPr lang="en-US" smtClean="0"/>
              <a:t>default) are utilizing the processors well, other bars indicate program units that can be optimized.  </a:t>
            </a:r>
          </a:p>
          <a:p>
            <a:pPr eaLnBrk="1" hangingPunct="1"/>
            <a:endParaRPr lang="en-US" smtClean="0"/>
          </a:p>
          <a:p>
            <a:pPr eaLnBrk="1" hangingPunct="1"/>
            <a:r>
              <a:rPr lang="en-US" smtClean="0"/>
              <a:t>The Module column shows a list of the modules that contain the functions in the program.</a:t>
            </a:r>
          </a:p>
          <a:p>
            <a:pPr eaLnBrk="1" hangingPunct="1"/>
            <a:endParaRPr lang="en-US" smtClean="0"/>
          </a:p>
          <a:p>
            <a:pPr eaLnBrk="1" hangingPunct="1"/>
            <a:endParaRPr lang="en-US" smtClean="0">
              <a:latin typeface="Verdana" pitchFamily="34" charset="0"/>
            </a:endParaRPr>
          </a:p>
          <a:p>
            <a:pPr eaLnBrk="1" hangingPunct="1"/>
            <a:r>
              <a:rPr lang="en-US" b="1" smtClean="0">
                <a:latin typeface="Verdana" pitchFamily="34" charset="0"/>
              </a:rPr>
              <a:t>Transition Quote</a:t>
            </a:r>
          </a:p>
          <a:p>
            <a:pPr eaLnBrk="1" hangingPunct="1"/>
            <a:r>
              <a:rPr lang="en-US" smtClean="0">
                <a:latin typeface="Verdana" pitchFamily="34" charset="0"/>
              </a:rPr>
              <a:t>“Before we look at the source code window, let’s take a look at the Top-down Tree View.”</a:t>
            </a:r>
            <a:endParaRPr lang="en-US" sz="14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C23F8C78-3471-4C66-98F4-AB2E924F0C1E}" type="slidenum">
              <a:rPr lang="en-US" smtClean="0"/>
              <a:pPr/>
              <a:t>11</a:t>
            </a:fld>
            <a:endParaRPr lang="en-US" smtClean="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Describe the Top-down Tree Tab pane displayed in the Concurrency Analysis within Parallel Amplifier.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p>
          <a:p>
            <a:pPr eaLnBrk="1" hangingPunct="1"/>
            <a:r>
              <a:rPr lang="en-US" smtClean="0"/>
              <a:t>Click the </a:t>
            </a:r>
            <a:r>
              <a:rPr lang="en-US" b="1" smtClean="0"/>
              <a:t>Concurrency: Top-down Tree</a:t>
            </a:r>
            <a:r>
              <a:rPr lang="en-US" smtClean="0"/>
              <a:t> tab to open the </a:t>
            </a:r>
            <a:r>
              <a:rPr lang="en-US" b="1" smtClean="0"/>
              <a:t>Top-down Tree</a:t>
            </a:r>
            <a:r>
              <a:rPr lang="en-US" smtClean="0"/>
              <a:t> window for this analysis run. Use this window to see the call sequence to the functions that were not concurrent.  This view could give the programmer knowledge as to where the lower levels of concurrency were located and how the program got to those portions of code.</a:t>
            </a:r>
          </a:p>
          <a:p>
            <a:pPr eaLnBrk="1" hangingPunct="1"/>
            <a:endParaRPr lang="en-US" smtClean="0">
              <a:latin typeface="Verdana" pitchFamily="34" charset="0"/>
            </a:endParaRPr>
          </a:p>
          <a:p>
            <a:pPr eaLnBrk="1" hangingPunct="1"/>
            <a:r>
              <a:rPr lang="en-US" b="1" smtClean="0">
                <a:latin typeface="Verdana" pitchFamily="34" charset="0"/>
              </a:rPr>
              <a:t>Transition Quote</a:t>
            </a:r>
          </a:p>
          <a:p>
            <a:pPr eaLnBrk="1" hangingPunct="1"/>
            <a:r>
              <a:rPr lang="en-US" smtClean="0">
                <a:latin typeface="Verdana" pitchFamily="34" charset="0"/>
              </a:rPr>
              <a:t>“Let’s look at the source code window, which we get from double-clicking on a function of interest.”</a:t>
            </a:r>
            <a:endParaRPr lang="en-US" sz="14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E6D82115-7D36-41CE-9D71-9F038C3816F2}" type="slidenum">
              <a:rPr lang="en-US" smtClean="0"/>
              <a:pPr/>
              <a:t>12</a:t>
            </a:fld>
            <a:endParaRPr lang="en-US" smtClean="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Describe the source code pane displayed in the Concurrency Analysis within Parallel Amplifier.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p>
          <a:p>
            <a:pPr eaLnBrk="1" hangingPunct="1"/>
            <a:r>
              <a:rPr lang="en-US" smtClean="0"/>
              <a:t>The execution time of source lines with concurrency levels is featured in CPU Time by Utilization: Self column.</a:t>
            </a:r>
          </a:p>
          <a:p>
            <a:pPr eaLnBrk="1" hangingPunct="1"/>
            <a:endParaRPr lang="en-US" smtClean="0">
              <a:latin typeface="Verdana" pitchFamily="34" charset="0"/>
            </a:endParaRPr>
          </a:p>
          <a:p>
            <a:pPr eaLnBrk="1" hangingPunct="1"/>
            <a:r>
              <a:rPr lang="en-US" b="1" smtClean="0">
                <a:latin typeface="Verdana" pitchFamily="34" charset="0"/>
              </a:rPr>
              <a:t>Transition Quote</a:t>
            </a:r>
          </a:p>
          <a:p>
            <a:pPr eaLnBrk="1" hangingPunct="1"/>
            <a:r>
              <a:rPr lang="en-US" smtClean="0">
                <a:latin typeface="Verdana" pitchFamily="34" charset="0"/>
              </a:rPr>
              <a:t>“Let’s look at the Summary graph located in the lower right corner of the Parallel Studio window.”</a:t>
            </a:r>
            <a:endParaRPr lang="en-US" sz="14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1E73856F-7C13-4347-9137-D69FB13F13A5}" type="slidenum">
              <a:rPr lang="en-US" smtClean="0"/>
              <a:pPr/>
              <a:t>13</a:t>
            </a:fld>
            <a:endParaRPr lang="en-US" smtClean="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Describe the Summary pane displayed in the Concurrency Analysis within Parallel Amplifier.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p>
          <a:p>
            <a:pPr eaLnBrk="1" hangingPunct="1"/>
            <a:r>
              <a:rPr lang="en-US" smtClean="0"/>
              <a:t>Elapsed Time - The overall amount of time your program ran in hours/min/sec.</a:t>
            </a:r>
          </a:p>
          <a:p>
            <a:pPr eaLnBrk="1" hangingPunct="1"/>
            <a:r>
              <a:rPr lang="en-US" smtClean="0"/>
              <a:t>CPU/Wait Time - The overall amount of processor time spent by the program. This is the sum of all the time that all the processors were active or waiting.</a:t>
            </a:r>
          </a:p>
          <a:p>
            <a:pPr eaLnBrk="1" hangingPunct="1"/>
            <a:r>
              <a:rPr lang="en-US" smtClean="0"/>
              <a:t>Pause Time- The amount of elapsed time that you paused the analysis.</a:t>
            </a:r>
          </a:p>
          <a:p>
            <a:pPr eaLnBrk="1" hangingPunct="1"/>
            <a:endParaRPr lang="en-US" smtClean="0"/>
          </a:p>
          <a:p>
            <a:pPr eaLnBrk="1" hangingPunct="1"/>
            <a:r>
              <a:rPr lang="en-US" smtClean="0"/>
              <a:t>CPU Utilization Ratio - The white box (Average CPU Usage) indicates the processor utilization. This value is similar to average number of simultaneously running threads during collection. However, time with running threads above the target concurrency, is calculated as target concurrency.</a:t>
            </a:r>
          </a:p>
          <a:p>
            <a:pPr eaLnBrk="1" hangingPunct="1"/>
            <a:endParaRPr lang="en-US" smtClean="0"/>
          </a:p>
          <a:p>
            <a:pPr eaLnBrk="1" hangingPunct="1"/>
            <a:r>
              <a:rPr lang="en-US" smtClean="0"/>
              <a:t>Utilization Indicator bar - This bar indicates the utilization levels for threads running simultaneously. The number of Simultaneous Running Threads shown in the Graph and bar equals the target concurrency x 1.5. In the example in the slide, the target concurrency is sixteen logical CPUs, the bar shows 24 threads. You can configure the utilization levels by moving the control handles between bars. The </a:t>
            </a:r>
            <a:r>
              <a:rPr lang="en-US" b="1" smtClean="0"/>
              <a:t>Summary</a:t>
            </a:r>
            <a:r>
              <a:rPr lang="en-US" smtClean="0"/>
              <a:t> tab and the related windows are automatically updated. However, new results will use the default values. </a:t>
            </a:r>
            <a:endParaRPr lang="en-US" smtClean="0">
              <a:latin typeface="Verdana" pitchFamily="34" charset="0"/>
            </a:endParaRPr>
          </a:p>
          <a:p>
            <a:pPr eaLnBrk="1" hangingPunct="1"/>
            <a:endParaRPr lang="en-US" smtClean="0">
              <a:latin typeface="Verdana" pitchFamily="34" charset="0"/>
            </a:endParaRPr>
          </a:p>
          <a:p>
            <a:pPr eaLnBrk="1" hangingPunct="1"/>
            <a:r>
              <a:rPr lang="en-US" b="1" smtClean="0">
                <a:latin typeface="Verdana" pitchFamily="34" charset="0"/>
              </a:rPr>
              <a:t>Transition Quote</a:t>
            </a:r>
          </a:p>
          <a:p>
            <a:pPr eaLnBrk="1" hangingPunct="1"/>
            <a:r>
              <a:rPr lang="en-US" smtClean="0">
                <a:latin typeface="Verdana" pitchFamily="34" charset="0"/>
              </a:rPr>
              <a:t>“Let’s look at the Locks and Waits analysis results within Parallel Amplifier.”</a:t>
            </a:r>
            <a:endParaRPr lang="en-US" sz="14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CABBC073-8412-413D-92B2-3EA0625EDA9B}" type="slidenum">
              <a:rPr lang="en-US" smtClean="0"/>
              <a:pPr/>
              <a:t>14</a:t>
            </a:fld>
            <a:endParaRPr lang="en-U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Describe the default pane displayed in the Locks and Waits Analysis within Parallel Amplifier.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p>
          <a:p>
            <a:pPr eaLnBrk="1" hangingPunct="1"/>
            <a:r>
              <a:rPr lang="en-US" smtClean="0"/>
              <a:t>The Locks and Waits analysis shows you where your program is waiting for synchronization of the different code elements together with information on the utilization of available logical processors. It collects and displays information on the utilization of logical processors for each synchronization object in your program, grouped by thread, wait function, wait module, wait call stack, and signal call stack.</a:t>
            </a:r>
          </a:p>
          <a:p>
            <a:pPr eaLnBrk="1" hangingPunct="1"/>
            <a:endParaRPr lang="en-US" smtClean="0"/>
          </a:p>
          <a:p>
            <a:pPr eaLnBrk="1" hangingPunct="1"/>
            <a:r>
              <a:rPr lang="en-US" smtClean="0"/>
              <a:t>The windows in the Locks and Waits result tab show information on the synchronization objects that control the threads in your application. If you use OpenMP* or Intel(R) Threading Building Blocks to generate threads for your application, these windows show objects relating to these threading tools.</a:t>
            </a:r>
          </a:p>
          <a:p>
            <a:pPr eaLnBrk="1" hangingPunct="1"/>
            <a:endParaRPr lang="en-US" smtClean="0"/>
          </a:p>
          <a:p>
            <a:pPr eaLnBrk="1" hangingPunct="1"/>
            <a:r>
              <a:rPr lang="en-US" smtClean="0"/>
              <a:t>Users should focus tuning efforts on the synchronization objects that have high value, especially if they have poor utilization. </a:t>
            </a:r>
          </a:p>
          <a:p>
            <a:pPr eaLnBrk="1" hangingPunct="1"/>
            <a:endParaRPr lang="en-US" smtClean="0">
              <a:latin typeface="Verdana" pitchFamily="34" charset="0"/>
            </a:endParaRPr>
          </a:p>
          <a:p>
            <a:pPr eaLnBrk="1" hangingPunct="1"/>
            <a:r>
              <a:rPr lang="en-US" b="1" smtClean="0">
                <a:latin typeface="Verdana" pitchFamily="34" charset="0"/>
              </a:rPr>
              <a:t>Transition Quote</a:t>
            </a:r>
          </a:p>
          <a:p>
            <a:pPr eaLnBrk="1" hangingPunct="1"/>
            <a:r>
              <a:rPr lang="en-US" smtClean="0">
                <a:latin typeface="Verdana" pitchFamily="34" charset="0"/>
              </a:rPr>
              <a:t>“Before we look at the source code window, let’s take a look at the Top-down Tree View.”</a:t>
            </a:r>
            <a:endParaRPr lang="en-US" sz="14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4EA044BE-B07C-4F3A-8C28-508F1C0595BD}" type="slidenum">
              <a:rPr lang="en-US" smtClean="0"/>
              <a:pPr/>
              <a:t>15</a:t>
            </a:fld>
            <a:endParaRPr lang="en-US" smtClean="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Describe the default pane displayed in the Locks and Waits Analysis within Parallel Amplifier.</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p>
          <a:p>
            <a:pPr eaLnBrk="1" hangingPunct="1"/>
            <a:r>
              <a:rPr lang="en-US" smtClean="0"/>
              <a:t>Use this window to see the call sequence to the functions that were waiting on a synchronization object or an input or output function.</a:t>
            </a:r>
          </a:p>
          <a:p>
            <a:pPr eaLnBrk="1" hangingPunct="1"/>
            <a:endParaRPr lang="en-US" smtClean="0"/>
          </a:p>
          <a:p>
            <a:pPr eaLnBrk="1" hangingPunct="1"/>
            <a:r>
              <a:rPr lang="en-US" smtClean="0"/>
              <a:t>The view shown in the slide indicates that the OpenMP critical construct isn’t needed until the end of the recursive search for a queen placement.  This is indicated by all the Wait Time being listed on the last recursive call of setQueen().</a:t>
            </a:r>
          </a:p>
          <a:p>
            <a:pPr eaLnBrk="1" hangingPunct="1"/>
            <a:endParaRPr lang="en-US" smtClean="0">
              <a:latin typeface="Verdana" pitchFamily="34" charset="0"/>
            </a:endParaRPr>
          </a:p>
          <a:p>
            <a:pPr eaLnBrk="1" hangingPunct="1"/>
            <a:r>
              <a:rPr lang="en-US" b="1" smtClean="0">
                <a:latin typeface="Verdana" pitchFamily="34" charset="0"/>
              </a:rPr>
              <a:t>Transition Quote</a:t>
            </a:r>
          </a:p>
          <a:p>
            <a:pPr eaLnBrk="1" hangingPunct="1"/>
            <a:r>
              <a:rPr lang="en-US" smtClean="0">
                <a:latin typeface="Verdana" pitchFamily="34" charset="0"/>
              </a:rPr>
              <a:t>“Let’s look at the source code window, which we get from double-clicking on an object of interest from the Bottom-up view.”</a:t>
            </a:r>
            <a:endParaRPr lang="en-US" sz="14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91F77A9B-5AE6-41C5-A055-38AF37D3CD1D}" type="slidenum">
              <a:rPr lang="en-US" smtClean="0"/>
              <a:pPr/>
              <a:t>16</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Describe the source code tab displayed in the Locks and Waits Analysis within Parallel Amplifier.</a:t>
            </a:r>
          </a:p>
          <a:p>
            <a:pPr eaLnBrk="1" hangingPunct="1"/>
            <a:endParaRPr lang="en-US" smtClean="0">
              <a:latin typeface="Verdana" pitchFamily="34" charset="0"/>
            </a:endParaRPr>
          </a:p>
          <a:p>
            <a:pPr eaLnBrk="1" hangingPunct="1"/>
            <a:r>
              <a:rPr lang="en-US" b="1" smtClean="0">
                <a:latin typeface="Verdana" pitchFamily="34" charset="0"/>
              </a:rPr>
              <a:t>Transition Quote</a:t>
            </a:r>
          </a:p>
          <a:p>
            <a:pPr eaLnBrk="1" hangingPunct="1"/>
            <a:r>
              <a:rPr lang="en-US" smtClean="0">
                <a:latin typeface="Verdana" pitchFamily="34" charset="0"/>
              </a:rPr>
              <a:t>“Next is the second part to the First Activity.”</a:t>
            </a:r>
            <a:endParaRPr lang="en-US" sz="14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514789DC-512F-4228-B814-EC25750FF6ED}" type="slidenum">
              <a:rPr lang="en-US" smtClean="0"/>
              <a:pPr/>
              <a:t>17</a:t>
            </a:fld>
            <a:endParaRPr lang="en-US" smtClean="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Introduce the second part of the First Lab Activity.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Profiler for Explicit Threads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Introduce (review) some of the common performance issues that can be found in multithreaded applications.</a:t>
            </a:r>
          </a:p>
          <a:p>
            <a:r>
              <a:rPr lang="en-US" b="1" smtClean="0">
                <a:solidFill>
                  <a:srgbClr val="0860A8"/>
                </a:solidFill>
                <a:latin typeface="Verdana" pitchFamily="34" charset="0"/>
              </a:rPr>
              <a:t>Transition Quote</a:t>
            </a:r>
            <a:endParaRPr lang="en-US" smtClean="0">
              <a:solidFill>
                <a:srgbClr val="0860A8"/>
              </a:solidFill>
              <a:latin typeface="Verdana" pitchFamily="34" charset="0"/>
            </a:endParaRPr>
          </a:p>
          <a:p>
            <a:r>
              <a:rPr lang="en-US" smtClean="0"/>
              <a:t>“</a:t>
            </a:r>
            <a:r>
              <a:rPr lang="en-US" smtClean="0">
                <a:latin typeface="Verdana" pitchFamily="34" charset="0"/>
              </a:rPr>
              <a:t>So let</a:t>
            </a:r>
            <a:r>
              <a:rPr lang="en-US" smtClean="0"/>
              <a:t>’</a:t>
            </a:r>
            <a:r>
              <a:rPr lang="en-US" smtClean="0">
                <a:latin typeface="Verdana" pitchFamily="34" charset="0"/>
              </a:rPr>
              <a:t>s take a more detailed look at the first two of these issues.  First up will be Load Imbalance.</a:t>
            </a:r>
            <a:r>
              <a:rPr lang="en-US" smtClean="0"/>
              <a:t>”</a:t>
            </a:r>
            <a:endParaRPr lang="en-US" sz="14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Profiler for Explicit Threads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Give a graphical example of why load imbalance is a bad thing.</a:t>
            </a:r>
          </a:p>
          <a:p>
            <a:endParaRPr lang="en-US" smtClean="0">
              <a:latin typeface="Verdana" pitchFamily="34" charset="0"/>
            </a:endParaRPr>
          </a:p>
          <a:p>
            <a:r>
              <a:rPr lang="en-US" b="1" smtClean="0">
                <a:solidFill>
                  <a:srgbClr val="0860A8"/>
                </a:solidFill>
                <a:latin typeface="Verdana" pitchFamily="34" charset="0"/>
              </a:rPr>
              <a:t>Transition Quote</a:t>
            </a:r>
            <a:endParaRPr lang="en-US" smtClean="0">
              <a:solidFill>
                <a:srgbClr val="0860A8"/>
              </a:solidFill>
              <a:latin typeface="Verdana" pitchFamily="34" charset="0"/>
            </a:endParaRPr>
          </a:p>
          <a:p>
            <a:r>
              <a:rPr lang="en-US" smtClean="0"/>
              <a:t>“</a:t>
            </a:r>
            <a:r>
              <a:rPr lang="en-US" smtClean="0">
                <a:latin typeface="Verdana" pitchFamily="34" charset="0"/>
              </a:rPr>
              <a:t>If you know that you have a load balance problem, how can you fix it?</a:t>
            </a:r>
            <a:r>
              <a:rPr lang="en-US" smtClean="0"/>
              <a:t>”</a:t>
            </a:r>
            <a:endParaRPr lang="en-US" smtClean="0">
              <a:latin typeface="Verdana"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D812E2FE-8CBA-4775-97E3-86D93A4B6873}" type="slidenum">
              <a:rPr lang="en-US" smtClean="0"/>
              <a:pPr/>
              <a:t>20</a:t>
            </a:fld>
            <a:endParaRPr lang="en-US" smtClean="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Give some ideas about how to fix a load imbalance when the work is statically assigned within the application.</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latin typeface="Verdana" pitchFamily="34" charset="0"/>
              </a:rPr>
              <a:t>The obvious fix to a load imbalance is to redistribute the work.  </a:t>
            </a:r>
          </a:p>
          <a:p>
            <a:pPr eaLnBrk="1" hangingPunct="1"/>
            <a:r>
              <a:rPr lang="en-US" smtClean="0">
                <a:latin typeface="Verdana" pitchFamily="34" charset="0"/>
              </a:rPr>
              <a:t>What if a static assignment of tasks is used?  The questions on the slide should be asked to guide the programmer to finding a better distribution.</a:t>
            </a:r>
          </a:p>
          <a:p>
            <a:pPr eaLnBrk="1" hangingPunct="1"/>
            <a:endParaRPr lang="en-US" smtClean="0">
              <a:latin typeface="Verdana" pitchFamily="34" charset="0"/>
            </a:endParaRPr>
          </a:p>
          <a:p>
            <a:pPr eaLnBrk="1" hangingPunct="1"/>
            <a:endParaRPr lang="en-US" b="1" smtClean="0">
              <a:solidFill>
                <a:srgbClr val="0860A8"/>
              </a:solidFill>
              <a:latin typeface="Verdana"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91D32A42-C59B-40AE-B294-58F8061B6C2B}" type="slidenum">
              <a:rPr lang="en-US" smtClean="0"/>
              <a:pPr/>
              <a:t>21</a:t>
            </a:fld>
            <a:endParaRPr lang="en-U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pPr algn="ctr" eaLnBrk="1" hangingPunct="1"/>
            <a:r>
              <a:rPr lang="en-US" b="1" u="sng" smtClean="0">
                <a:solidFill>
                  <a:srgbClr val="0860A8"/>
                </a:solidFill>
                <a:latin typeface="Verdana" pitchFamily="34" charset="0"/>
              </a:rPr>
              <a:t>Intel Parallel Amplifier Speaker’s Notes</a:t>
            </a:r>
          </a:p>
          <a:p>
            <a:pPr eaLnBrk="1" hangingPunct="1"/>
            <a:endParaRPr lang="en-US" b="1" u="sng" smtClean="0">
              <a:solidFill>
                <a:srgbClr val="0860A8"/>
              </a:solidFill>
              <a:latin typeface="Verdana" pitchFamily="34" charset="0"/>
            </a:endParaRPr>
          </a:p>
          <a:p>
            <a:pPr eaLnBrk="1" hangingPunct="1"/>
            <a:r>
              <a:rPr lang="en-US" sz="1000" b="1" smtClean="0">
                <a:solidFill>
                  <a:srgbClr val="0860A8"/>
                </a:solidFill>
                <a:latin typeface="Verdana" pitchFamily="34" charset="0"/>
              </a:rPr>
              <a:t>Purpose of the Slide </a:t>
            </a:r>
          </a:p>
          <a:p>
            <a:pPr eaLnBrk="1" hangingPunct="1"/>
            <a:r>
              <a:rPr lang="en-US" sz="1000" smtClean="0">
                <a:latin typeface="Verdana" pitchFamily="34" charset="0"/>
              </a:rPr>
              <a:t>Give some ideas about how to fix a load imbalance when the work is dynamically assigned within the application.</a:t>
            </a:r>
          </a:p>
          <a:p>
            <a:pPr eaLnBrk="1" hangingPunct="1"/>
            <a:endParaRPr lang="en-US" sz="1000" smtClean="0">
              <a:latin typeface="Verdana" pitchFamily="34" charset="0"/>
            </a:endParaRPr>
          </a:p>
          <a:p>
            <a:pPr eaLnBrk="1" hangingPunct="1"/>
            <a:r>
              <a:rPr lang="en-US" sz="1000" b="1" smtClean="0">
                <a:solidFill>
                  <a:srgbClr val="0860A8"/>
                </a:solidFill>
                <a:latin typeface="Verdana" pitchFamily="34" charset="0"/>
              </a:rPr>
              <a:t>Details</a:t>
            </a:r>
            <a:endParaRPr lang="en-US" sz="1000" smtClean="0">
              <a:solidFill>
                <a:srgbClr val="0860A8"/>
              </a:solidFill>
              <a:latin typeface="Verdana" pitchFamily="34" charset="0"/>
            </a:endParaRPr>
          </a:p>
          <a:p>
            <a:pPr eaLnBrk="1" hangingPunct="1"/>
            <a:r>
              <a:rPr lang="en-US" sz="1000" smtClean="0">
                <a:latin typeface="Verdana" pitchFamily="34" charset="0"/>
              </a:rPr>
              <a:t>If a dynamic distribution of tasks is used in the code, how should the work be redistributed?</a:t>
            </a:r>
          </a:p>
          <a:p>
            <a:pPr eaLnBrk="1" hangingPunct="1"/>
            <a:r>
              <a:rPr lang="en-US" sz="1000" smtClean="0">
                <a:latin typeface="Verdana" pitchFamily="34" charset="0"/>
              </a:rPr>
              <a:t>The questions and suggestions on the slide should be asked to guide the programmer to finding a better distribution.</a:t>
            </a:r>
          </a:p>
          <a:p>
            <a:pPr eaLnBrk="1" hangingPunct="1"/>
            <a:endParaRPr lang="en-US" sz="1000" smtClean="0">
              <a:latin typeface="Verdana" pitchFamily="34" charset="0"/>
            </a:endParaRPr>
          </a:p>
          <a:p>
            <a:pPr eaLnBrk="1" hangingPunct="1"/>
            <a:r>
              <a:rPr lang="en-US" sz="1000" smtClean="0">
                <a:latin typeface="Verdana" pitchFamily="34" charset="0"/>
              </a:rPr>
              <a:t>Bin packing heuristics try to take a set of objects and fill fixed size bins with those objects such that each bin contains roughly the same amount of things (by weight, by size, etc.)</a:t>
            </a:r>
          </a:p>
          <a:p>
            <a:pPr eaLnBrk="1" hangingPunct="1"/>
            <a:endParaRPr lang="en-US" sz="1000" smtClean="0">
              <a:latin typeface="Verdana" pitchFamily="34" charset="0"/>
            </a:endParaRPr>
          </a:p>
          <a:p>
            <a:pPr eaLnBrk="1" hangingPunct="1"/>
            <a:r>
              <a:rPr lang="en-US" sz="1000" b="1" smtClean="0">
                <a:solidFill>
                  <a:srgbClr val="0860A8"/>
                </a:solidFill>
                <a:latin typeface="Verdana" pitchFamily="34" charset="0"/>
              </a:rPr>
              <a:t>Transition Quote</a:t>
            </a:r>
            <a:endParaRPr lang="en-US" sz="1000" smtClean="0">
              <a:solidFill>
                <a:srgbClr val="0860A8"/>
              </a:solidFill>
              <a:latin typeface="Verdana" pitchFamily="34" charset="0"/>
            </a:endParaRPr>
          </a:p>
          <a:p>
            <a:pPr eaLnBrk="1" hangingPunct="1"/>
            <a:r>
              <a:rPr lang="en-US" sz="1000" smtClean="0">
                <a:latin typeface="Verdana" pitchFamily="34" charset="0"/>
              </a:rPr>
              <a:t>“Now that we understand what modifications to the code we might need to do, how does Parallel Amplifier show us when an application has a load imbalance?”</a:t>
            </a: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p:spPr>
        <p:txBody>
          <a:bodyPr/>
          <a:lstStyle/>
          <a:p>
            <a:fld id="{676C3FB5-32E6-4BDE-A19C-4D0B8B65EFEE}" type="slidenum">
              <a:rPr lang="en-US" smtClean="0"/>
              <a:pPr/>
              <a:t>22</a:t>
            </a:fld>
            <a:endParaRPr lang="en-US" smtClean="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p:spPr>
        <p:txBody>
          <a:bodyPr/>
          <a:lstStyle/>
          <a:p>
            <a:pPr algn="ctr" eaLnBrk="1" hangingPunct="1"/>
            <a:r>
              <a:rPr lang="en-US" b="1" u="sng" smtClean="0">
                <a:solidFill>
                  <a:srgbClr val="0860A8"/>
                </a:solidFill>
                <a:latin typeface="Verdana" pitchFamily="34" charset="0"/>
              </a:rPr>
              <a:t>Intel Parallel Amplifier Speaker’s Notes</a:t>
            </a:r>
          </a:p>
          <a:p>
            <a:pPr eaLnBrk="1" hangingPunct="1"/>
            <a:endParaRPr lang="en-US" b="1" u="sng" smtClean="0">
              <a:solidFill>
                <a:srgbClr val="0860A8"/>
              </a:solidFill>
              <a:latin typeface="Verdana" pitchFamily="34" charset="0"/>
            </a:endParaRPr>
          </a:p>
          <a:p>
            <a:pPr eaLnBrk="1" hangingPunct="1"/>
            <a:r>
              <a:rPr lang="en-US" sz="1000" b="1" smtClean="0">
                <a:solidFill>
                  <a:srgbClr val="0860A8"/>
                </a:solidFill>
                <a:latin typeface="Verdana" pitchFamily="34" charset="0"/>
              </a:rPr>
              <a:t>Purpose of the Slide </a:t>
            </a:r>
          </a:p>
          <a:p>
            <a:pPr eaLnBrk="1" hangingPunct="1"/>
            <a:r>
              <a:rPr lang="en-US" sz="1000" smtClean="0">
                <a:latin typeface="Verdana" pitchFamily="34" charset="0"/>
              </a:rPr>
              <a:t>Show how Load Imbalance between thread workloads can be identified from Parallel Amplifier.</a:t>
            </a:r>
          </a:p>
          <a:p>
            <a:pPr eaLnBrk="1" hangingPunct="1"/>
            <a:endParaRPr lang="en-US" sz="1000" smtClean="0">
              <a:latin typeface="Verdana" pitchFamily="34" charset="0"/>
            </a:endParaRPr>
          </a:p>
          <a:p>
            <a:pPr eaLnBrk="1" hangingPunct="1"/>
            <a:r>
              <a:rPr lang="en-US" sz="1000" b="1" smtClean="0">
                <a:solidFill>
                  <a:srgbClr val="0860A8"/>
                </a:solidFill>
                <a:latin typeface="Verdana" pitchFamily="34" charset="0"/>
              </a:rPr>
              <a:t>Details</a:t>
            </a:r>
            <a:endParaRPr lang="en-US" sz="1000" smtClean="0">
              <a:solidFill>
                <a:srgbClr val="0860A8"/>
              </a:solidFill>
              <a:latin typeface="Verdana" pitchFamily="34" charset="0"/>
            </a:endParaRPr>
          </a:p>
          <a:p>
            <a:pPr eaLnBrk="1" hangingPunct="1"/>
            <a:r>
              <a:rPr lang="en-US" sz="1000" smtClean="0"/>
              <a:t>This example is the OpenMP version of the “potential” physics code on 16 threads (8 cores, 16 threads).</a:t>
            </a:r>
          </a:p>
          <a:p>
            <a:pPr eaLnBrk="1" hangingPunct="1"/>
            <a:endParaRPr lang="en-US" sz="1000" smtClean="0"/>
          </a:p>
          <a:p>
            <a:pPr eaLnBrk="1" hangingPunct="1"/>
            <a:r>
              <a:rPr lang="en-US" sz="1000" smtClean="0"/>
              <a:t>Use the drop-down (boxed arrow) in the left-most column header to configure the grouping of the data Concurrency analysis results with:</a:t>
            </a:r>
          </a:p>
          <a:p>
            <a:pPr eaLnBrk="1" hangingPunct="1"/>
            <a:r>
              <a:rPr lang="en-US" sz="1000" b="1" smtClean="0"/>
              <a:t>Thread -</a:t>
            </a:r>
            <a:r>
              <a:rPr lang="en-US" sz="1000" smtClean="0"/>
              <a:t> </a:t>
            </a:r>
            <a:r>
              <a:rPr lang="en-US" sz="1000" b="1" smtClean="0"/>
              <a:t>Function - Bottom-up Tree - </a:t>
            </a:r>
            <a:r>
              <a:rPr lang="en-US" sz="1000" smtClean="0"/>
              <a:t>this option is used to view the concurrency data</a:t>
            </a:r>
            <a:r>
              <a:rPr lang="en-US" sz="1000" b="1" smtClean="0"/>
              <a:t> </a:t>
            </a:r>
            <a:r>
              <a:rPr lang="en-US" sz="1000" smtClean="0"/>
              <a:t>for a</a:t>
            </a:r>
            <a:r>
              <a:rPr lang="en-US" sz="1000" b="1" smtClean="0"/>
              <a:t> </a:t>
            </a:r>
            <a:r>
              <a:rPr lang="en-US" sz="1000" smtClean="0"/>
              <a:t>specific thread and functions</a:t>
            </a:r>
          </a:p>
          <a:p>
            <a:pPr eaLnBrk="1" hangingPunct="1"/>
            <a:endParaRPr lang="en-US" sz="1000" smtClean="0">
              <a:latin typeface="Verdana" pitchFamily="34" charset="0"/>
            </a:endParaRPr>
          </a:p>
          <a:p>
            <a:pPr eaLnBrk="1" hangingPunct="1"/>
            <a:r>
              <a:rPr lang="en-US" sz="1000" smtClean="0">
                <a:latin typeface="Verdana" pitchFamily="34" charset="0"/>
              </a:rPr>
              <a:t>BUILD: Arrows to point out selection sequence</a:t>
            </a:r>
          </a:p>
          <a:p>
            <a:pPr eaLnBrk="1" hangingPunct="1"/>
            <a:endParaRPr lang="en-US" sz="1000" smtClean="0">
              <a:latin typeface="Verdana"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p:spPr>
        <p:txBody>
          <a:bodyPr/>
          <a:lstStyle/>
          <a:p>
            <a:fld id="{6FD9733D-1949-4494-86E3-54E374A735B2}" type="slidenum">
              <a:rPr lang="en-US" smtClean="0"/>
              <a:pPr/>
              <a:t>23</a:t>
            </a:fld>
            <a:endParaRPr lang="en-US" smtClean="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pPr algn="ctr" eaLnBrk="1" hangingPunct="1"/>
            <a:r>
              <a:rPr lang="en-US" b="1" u="sng" smtClean="0">
                <a:solidFill>
                  <a:srgbClr val="0860A8"/>
                </a:solidFill>
                <a:latin typeface="Verdana" pitchFamily="34" charset="0"/>
              </a:rPr>
              <a:t>Intel Parallel Amplifier Speaker’s Notes</a:t>
            </a:r>
          </a:p>
          <a:p>
            <a:pPr eaLnBrk="1" hangingPunct="1"/>
            <a:endParaRPr lang="en-US" b="1" u="sng" smtClean="0">
              <a:solidFill>
                <a:srgbClr val="0860A8"/>
              </a:solidFill>
              <a:latin typeface="Verdana" pitchFamily="34" charset="0"/>
            </a:endParaRPr>
          </a:p>
          <a:p>
            <a:pPr eaLnBrk="1" hangingPunct="1"/>
            <a:r>
              <a:rPr lang="en-US" sz="1000" b="1" smtClean="0">
                <a:solidFill>
                  <a:srgbClr val="0860A8"/>
                </a:solidFill>
                <a:latin typeface="Verdana" pitchFamily="34" charset="0"/>
              </a:rPr>
              <a:t>Purpose of the Slide </a:t>
            </a:r>
          </a:p>
          <a:p>
            <a:pPr eaLnBrk="1" hangingPunct="1"/>
            <a:r>
              <a:rPr lang="en-US" sz="1000" smtClean="0">
                <a:latin typeface="Verdana" pitchFamily="34" charset="0"/>
              </a:rPr>
              <a:t>Show how Load Imbalance between thread workloads can be identified from Parallel Amplifier.</a:t>
            </a:r>
          </a:p>
          <a:p>
            <a:pPr eaLnBrk="1" hangingPunct="1"/>
            <a:endParaRPr lang="en-US" sz="1000" smtClean="0">
              <a:latin typeface="Verdana" pitchFamily="34" charset="0"/>
            </a:endParaRPr>
          </a:p>
          <a:p>
            <a:pPr eaLnBrk="1" hangingPunct="1"/>
            <a:r>
              <a:rPr lang="en-US" sz="1000" b="1" smtClean="0">
                <a:solidFill>
                  <a:srgbClr val="0860A8"/>
                </a:solidFill>
                <a:latin typeface="Verdana" pitchFamily="34" charset="0"/>
              </a:rPr>
              <a:t>Details</a:t>
            </a:r>
            <a:endParaRPr lang="en-US" sz="1000" smtClean="0">
              <a:latin typeface="Verdana" pitchFamily="34" charset="0"/>
            </a:endParaRPr>
          </a:p>
          <a:p>
            <a:pPr eaLnBrk="1" hangingPunct="1"/>
            <a:r>
              <a:rPr lang="en-US" sz="1000" smtClean="0">
                <a:latin typeface="Verdana" pitchFamily="34" charset="0"/>
              </a:rPr>
              <a:t>BUILD: Arrow appears and then points out the different amounts of CPU time each thread spent in execution. </a:t>
            </a:r>
          </a:p>
          <a:p>
            <a:pPr eaLnBrk="1" hangingPunct="1"/>
            <a:endParaRPr lang="en-US" sz="1000" smtClean="0">
              <a:latin typeface="Verdana" pitchFamily="34" charset="0"/>
            </a:endParaRPr>
          </a:p>
          <a:p>
            <a:pPr eaLnBrk="1" hangingPunct="1"/>
            <a:r>
              <a:rPr lang="en-US" sz="1000" smtClean="0">
                <a:latin typeface="Verdana" pitchFamily="34" charset="0"/>
              </a:rPr>
              <a:t>The regularity of the differences would seem to indicate that there is a regular pattern of work drop off per assigned thread in the default division of loop iterations.</a:t>
            </a:r>
          </a:p>
          <a:p>
            <a:pPr eaLnBrk="1" hangingPunct="1"/>
            <a:endParaRPr lang="en-US" sz="1000" smtClean="0">
              <a:latin typeface="Verdana" pitchFamily="34" charset="0"/>
            </a:endParaRPr>
          </a:p>
          <a:p>
            <a:pPr eaLnBrk="1" hangingPunct="1"/>
            <a:endParaRPr lang="en-US" sz="1000" b="1" smtClean="0">
              <a:latin typeface="Verdana"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ln/>
        </p:spPr>
      </p:sp>
      <p:sp>
        <p:nvSpPr>
          <p:cNvPr id="64514"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Profiler for Explicit Threads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Introduce the Second Lab Activity.</a:t>
            </a:r>
          </a:p>
          <a:p>
            <a:endParaRPr lang="en-US" smtClean="0">
              <a:latin typeface="Verdana"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18C44940-34D0-44DC-9A95-4F8322660921}" type="slidenum">
              <a:rPr lang="en-US" smtClean="0"/>
              <a:pPr/>
              <a:t>25</a:t>
            </a:fld>
            <a:endParaRPr lang="en-US" smtClean="0"/>
          </a:p>
        </p:txBody>
      </p:sp>
      <p:sp>
        <p:nvSpPr>
          <p:cNvPr id="66562" name="Rectangle 2"/>
          <p:cNvSpPr>
            <a:spLocks noGrp="1" noRot="1" noChangeAspect="1" noChangeArrowheads="1" noTextEdit="1"/>
          </p:cNvSpPr>
          <p:nvPr>
            <p:ph type="sldImg"/>
          </p:nvPr>
        </p:nvSpPr>
        <p:spPr>
          <a:xfrm>
            <a:off x="1190625" y="703263"/>
            <a:ext cx="4630738" cy="3473450"/>
          </a:xfrm>
          <a:ln/>
        </p:spPr>
      </p:sp>
      <p:sp>
        <p:nvSpPr>
          <p:cNvPr id="66563" name="Rectangle 3"/>
          <p:cNvSpPr>
            <a:spLocks noGrp="1" noChangeArrowheads="1"/>
          </p:cNvSpPr>
          <p:nvPr>
            <p:ph type="body" idx="1"/>
          </p:nvPr>
        </p:nvSpPr>
        <p:spPr>
          <a:xfrm>
            <a:off x="935038" y="4414838"/>
            <a:ext cx="5140325" cy="4184650"/>
          </a:xfrm>
          <a:noFill/>
          <a:ln/>
        </p:spPr>
        <p:txBody>
          <a:bodyPr lIns="93311" tIns="46656" rIns="93311" bIns="46656"/>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Give a graphical example of why synchronization contention is a bad thing.</a:t>
            </a:r>
          </a:p>
          <a:p>
            <a:pPr eaLnBrk="1" hangingPunct="1"/>
            <a:endParaRPr lang="en-US" smtClean="0">
              <a:latin typeface="Verdana" pitchFamily="34" charset="0"/>
            </a:endParaRPr>
          </a:p>
          <a:p>
            <a:pPr eaLnBrk="1" hangingPunct="1"/>
            <a:r>
              <a:rPr lang="en-US" b="1" smtClean="0">
                <a:solidFill>
                  <a:srgbClr val="0860A8"/>
                </a:solidFill>
                <a:latin typeface="Verdana" pitchFamily="34" charset="0"/>
              </a:rPr>
              <a:t>Transition Quote</a:t>
            </a:r>
            <a:endParaRPr lang="en-US" smtClean="0">
              <a:solidFill>
                <a:srgbClr val="0860A8"/>
              </a:solidFill>
              <a:latin typeface="Verdana" pitchFamily="34" charset="0"/>
            </a:endParaRPr>
          </a:p>
          <a:p>
            <a:pPr eaLnBrk="1" hangingPunct="1"/>
            <a:r>
              <a:rPr lang="en-US" smtClean="0">
                <a:latin typeface="Verdana" pitchFamily="34" charset="0"/>
              </a:rPr>
              <a:t>“If you know that you have a synchronization problem, how can you fix it?”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ln/>
        </p:spPr>
      </p:sp>
      <p:sp>
        <p:nvSpPr>
          <p:cNvPr id="68610"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Profiler for Explicit Threads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Provide some potential solutions to eliminating the need for synchronization objects.</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mtClean="0">
                <a:latin typeface="Verdana" pitchFamily="34" charset="0"/>
              </a:rPr>
              <a:t>The best solution would be to eliminate all synchronization, but this is likely not going to be possible in order to keep the application correct.</a:t>
            </a:r>
          </a:p>
          <a:p>
            <a:r>
              <a:rPr lang="en-US" smtClean="0">
                <a:latin typeface="Verdana" pitchFamily="34" charset="0"/>
              </a:rPr>
              <a:t>Alternatives to explicit synchronization are use of local storage or replace with atomic operations.</a:t>
            </a:r>
          </a:p>
          <a:p>
            <a:endParaRPr lang="en-US" smtClean="0">
              <a:latin typeface="Verdana"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27E3EFC7-3EAD-4C86-B7F6-2F70E10FDE0D}" type="slidenum">
              <a:rPr lang="en-US" smtClean="0"/>
              <a:pPr/>
              <a:t>27</a:t>
            </a:fld>
            <a:endParaRPr lang="en-US" smtClean="0"/>
          </a:p>
        </p:txBody>
      </p:sp>
      <p:sp>
        <p:nvSpPr>
          <p:cNvPr id="70658" name="Rectangle 2"/>
          <p:cNvSpPr>
            <a:spLocks noGrp="1" noRot="1" noChangeAspect="1" noChangeArrowheads="1" noTextEdit="1"/>
          </p:cNvSpPr>
          <p:nvPr>
            <p:ph type="sldImg"/>
          </p:nvPr>
        </p:nvSpPr>
        <p:spPr>
          <a:xfrm>
            <a:off x="450850" y="382588"/>
            <a:ext cx="5934075" cy="4451350"/>
          </a:xfrm>
          <a:ln/>
        </p:spPr>
      </p:sp>
      <p:sp>
        <p:nvSpPr>
          <p:cNvPr id="70659" name="Rectangle 3"/>
          <p:cNvSpPr>
            <a:spLocks noGrp="1" noChangeArrowheads="1"/>
          </p:cNvSpPr>
          <p:nvPr>
            <p:ph type="body" idx="1"/>
          </p:nvPr>
        </p:nvSpPr>
        <p:spPr>
          <a:xfrm>
            <a:off x="228600" y="4953000"/>
            <a:ext cx="6561138" cy="3960813"/>
          </a:xfrm>
          <a:noFill/>
          <a:ln/>
        </p:spPr>
        <p:txBody>
          <a:bodyPr lIns="91168" tIns="45584" rIns="91168" bIns="45584"/>
          <a:lstStyle/>
          <a:p>
            <a:pPr algn="ctr" eaLnBrk="1" hangingPunct="1"/>
            <a:r>
              <a:rPr lang="en-US" sz="1400" b="1" u="sng" smtClean="0">
                <a:solidFill>
                  <a:srgbClr val="0860A8"/>
                </a:solidFill>
                <a:latin typeface="Verdana" pitchFamily="34" charset="0"/>
              </a:rPr>
              <a:t>Intel Parallel Amplifier Speaker’s Notes</a:t>
            </a:r>
          </a:p>
          <a:p>
            <a:pPr eaLnBrk="1" hangingPunct="1">
              <a:lnSpc>
                <a:spcPct val="90000"/>
              </a:lnSpc>
            </a:pPr>
            <a:endParaRPr lang="en-US" sz="1400" b="1" u="sng" smtClean="0">
              <a:solidFill>
                <a:srgbClr val="0860A8"/>
              </a:solidFill>
              <a:latin typeface="Verdana" pitchFamily="34" charset="0"/>
            </a:endParaRPr>
          </a:p>
          <a:p>
            <a:pPr eaLnBrk="1" hangingPunct="1">
              <a:lnSpc>
                <a:spcPct val="90000"/>
              </a:lnSpc>
            </a:pPr>
            <a:r>
              <a:rPr lang="en-US" b="1" smtClean="0">
                <a:solidFill>
                  <a:srgbClr val="0860A8"/>
                </a:solidFill>
                <a:latin typeface="Verdana" pitchFamily="34" charset="0"/>
              </a:rPr>
              <a:t>Purpose of the Slide </a:t>
            </a:r>
          </a:p>
          <a:p>
            <a:pPr eaLnBrk="1" hangingPunct="1">
              <a:lnSpc>
                <a:spcPct val="90000"/>
              </a:lnSpc>
            </a:pPr>
            <a:r>
              <a:rPr lang="en-US" smtClean="0">
                <a:latin typeface="Verdana" pitchFamily="34" charset="0"/>
              </a:rPr>
              <a:t>Review use atomic constructs</a:t>
            </a:r>
          </a:p>
          <a:p>
            <a:pPr eaLnBrk="1" hangingPunct="1">
              <a:lnSpc>
                <a:spcPct val="90000"/>
              </a:lnSpc>
            </a:pPr>
            <a:endParaRPr lang="en-US" smtClean="0">
              <a:latin typeface="Verdana" pitchFamily="34" charset="0"/>
            </a:endParaRPr>
          </a:p>
          <a:p>
            <a:pPr eaLnBrk="1" hangingPunct="1">
              <a:lnSpc>
                <a:spcPct val="90000"/>
              </a:lnSpc>
            </a:pPr>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lnSpc>
                <a:spcPct val="90000"/>
              </a:lnSpc>
            </a:pPr>
            <a:r>
              <a:rPr lang="en-US" smtClean="0">
                <a:latin typeface="Verdana" pitchFamily="34" charset="0"/>
              </a:rPr>
              <a:t>The code segments are equivalent, but the first will execute much faster than the second.</a:t>
            </a:r>
          </a:p>
          <a:p>
            <a:pPr eaLnBrk="1" hangingPunct="1">
              <a:lnSpc>
                <a:spcPct val="90000"/>
              </a:lnSpc>
            </a:pPr>
            <a:endParaRPr lang="en-US" smtClean="0">
              <a:latin typeface="Verdana" pitchFamily="34" charset="0"/>
            </a:endParaRPr>
          </a:p>
          <a:p>
            <a:pPr eaLnBrk="1" hangingPunct="1">
              <a:lnSpc>
                <a:spcPct val="90000"/>
              </a:lnSpc>
            </a:pPr>
            <a:r>
              <a:rPr lang="en-US" b="1" smtClean="0">
                <a:solidFill>
                  <a:srgbClr val="0860A8"/>
                </a:solidFill>
                <a:latin typeface="Verdana" pitchFamily="34" charset="0"/>
              </a:rPr>
              <a:t>Background</a:t>
            </a:r>
            <a:r>
              <a:rPr lang="en-US" smtClean="0">
                <a:solidFill>
                  <a:srgbClr val="0860A8"/>
                </a:solidFill>
                <a:latin typeface="Verdana" pitchFamily="34" charset="0"/>
              </a:rPr>
              <a:t> </a:t>
            </a:r>
          </a:p>
          <a:p>
            <a:pPr eaLnBrk="1" hangingPunct="1">
              <a:lnSpc>
                <a:spcPct val="90000"/>
              </a:lnSpc>
            </a:pPr>
            <a:r>
              <a:rPr lang="en-US" smtClean="0">
                <a:latin typeface="Verdana" pitchFamily="34" charset="0"/>
              </a:rPr>
              <a:t>The basic Interlocked* intrinsics includes: </a:t>
            </a:r>
            <a:r>
              <a:rPr lang="en-US" smtClean="0"/>
              <a:t>InterlockedAdd, InterlockedAnd, InterlockedBitTestAndReset, InterlockedCompareExchange, InterlockedDecrement, InterlockedExchange, InterlockedIncrement, InterlockedOr, and InterlockedOr.  Some of these have several variations on bit-size for operands and memory access semantics.  See http://msdn.microsoft.com/library/default.asp?url=/library/en-us/dllproc/base/interlockedincrement.asp for more details.</a:t>
            </a:r>
          </a:p>
          <a:p>
            <a:pPr eaLnBrk="1" hangingPunct="1">
              <a:lnSpc>
                <a:spcPct val="90000"/>
              </a:lnSpc>
            </a:pPr>
            <a:r>
              <a:rPr lang="en-US" smtClean="0">
                <a:latin typeface="Verdana" pitchFamily="34" charset="0"/>
              </a:rPr>
              <a:t> </a:t>
            </a:r>
          </a:p>
          <a:p>
            <a:pPr eaLnBrk="1" hangingPunct="1">
              <a:lnSpc>
                <a:spcPct val="90000"/>
              </a:lnSpc>
            </a:pPr>
            <a:endParaRPr lang="en-US" smtClean="0">
              <a:latin typeface="Verdana"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AD4C50A8-B199-470A-9F39-F603E3C000E4}" type="slidenum">
              <a:rPr lang="en-US" smtClean="0"/>
              <a:pPr/>
              <a:t>28</a:t>
            </a:fld>
            <a:endParaRPr lang="en-US" smtClean="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Provide potential solutions to reducing the time spent in critical regions of code.</a:t>
            </a:r>
          </a:p>
          <a:p>
            <a:pPr eaLnBrk="1" hangingPunct="1"/>
            <a:endParaRPr lang="en-US" b="1" smtClean="0">
              <a:solidFill>
                <a:srgbClr val="0860A8"/>
              </a:solidFill>
              <a:latin typeface="Verdana" pitchFamily="34" charset="0"/>
            </a:endParaRPr>
          </a:p>
          <a:p>
            <a:pPr eaLnBrk="1" hangingPunct="1"/>
            <a:r>
              <a:rPr lang="en-US" b="1" smtClean="0">
                <a:solidFill>
                  <a:srgbClr val="0860A8"/>
                </a:solidFill>
                <a:latin typeface="Verdana" pitchFamily="34" charset="0"/>
              </a:rPr>
              <a:t>Details</a:t>
            </a:r>
            <a:endParaRPr lang="en-US" smtClean="0">
              <a:solidFill>
                <a:srgbClr val="0860A8"/>
              </a:solidFill>
              <a:latin typeface="Verdana" pitchFamily="34" charset="0"/>
            </a:endParaRPr>
          </a:p>
          <a:p>
            <a:pPr eaLnBrk="1" hangingPunct="1"/>
            <a:r>
              <a:rPr lang="en-US" smtClean="0">
                <a:latin typeface="Verdana" pitchFamily="34" charset="0"/>
              </a:rPr>
              <a:t>If there are only 2 lines that need mutual exclusion protection within a set of 25 lines, rather than protect the entire block, focus the synchronization on the two required lines.</a:t>
            </a:r>
          </a:p>
          <a:p>
            <a:pPr eaLnBrk="1" hangingPunct="1"/>
            <a:endParaRPr lang="en-US" smtClean="0">
              <a:latin typeface="Verdana"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442A268F-E1D5-41F5-991B-A1980D6DF468}" type="slidenum">
              <a:rPr lang="en-US" smtClean="0"/>
              <a:pPr/>
              <a:t>29</a:t>
            </a:fld>
            <a:endParaRPr lang="en-US" smtClean="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pPr algn="ctr" eaLnBrk="1" hangingPunct="1"/>
            <a:r>
              <a:rPr lang="en-US" sz="1000" b="1" u="sng" smtClean="0">
                <a:solidFill>
                  <a:srgbClr val="0860A8"/>
                </a:solidFill>
                <a:latin typeface="Verdana" pitchFamily="34" charset="0"/>
              </a:rPr>
              <a:t>Intel Parallel Amplifier Speaker’s Notes</a:t>
            </a:r>
          </a:p>
          <a:p>
            <a:pPr eaLnBrk="1" hangingPunct="1">
              <a:lnSpc>
                <a:spcPct val="90000"/>
              </a:lnSpc>
            </a:pPr>
            <a:endParaRPr lang="en-US" sz="1000" b="1" u="sng" smtClean="0">
              <a:solidFill>
                <a:srgbClr val="0860A8"/>
              </a:solidFill>
              <a:latin typeface="Verdana" pitchFamily="34" charset="0"/>
            </a:endParaRPr>
          </a:p>
          <a:p>
            <a:pPr eaLnBrk="1" hangingPunct="1">
              <a:lnSpc>
                <a:spcPct val="90000"/>
              </a:lnSpc>
            </a:pPr>
            <a:r>
              <a:rPr lang="en-US" sz="900" b="1" smtClean="0">
                <a:solidFill>
                  <a:srgbClr val="0860A8"/>
                </a:solidFill>
                <a:latin typeface="Verdana" pitchFamily="34" charset="0"/>
              </a:rPr>
              <a:t>Purpose of the Slide </a:t>
            </a:r>
          </a:p>
          <a:p>
            <a:pPr eaLnBrk="1" hangingPunct="1">
              <a:lnSpc>
                <a:spcPct val="90000"/>
              </a:lnSpc>
            </a:pPr>
            <a:r>
              <a:rPr lang="en-US" sz="900" smtClean="0">
                <a:latin typeface="Verdana" pitchFamily="34" charset="0"/>
              </a:rPr>
              <a:t>Demonstrate how synchronization object contention is identified in Parallel Amplifier</a:t>
            </a:r>
          </a:p>
          <a:p>
            <a:pPr eaLnBrk="1" hangingPunct="1">
              <a:lnSpc>
                <a:spcPct val="90000"/>
              </a:lnSpc>
            </a:pPr>
            <a:endParaRPr lang="en-US" sz="900" smtClean="0">
              <a:latin typeface="Verdana" pitchFamily="34" charset="0"/>
            </a:endParaRPr>
          </a:p>
          <a:p>
            <a:pPr eaLnBrk="1" hangingPunct="1">
              <a:lnSpc>
                <a:spcPct val="90000"/>
              </a:lnSpc>
            </a:pPr>
            <a:r>
              <a:rPr lang="en-US" sz="900" b="1" smtClean="0">
                <a:solidFill>
                  <a:srgbClr val="0860A8"/>
                </a:solidFill>
                <a:latin typeface="Verdana" pitchFamily="34" charset="0"/>
              </a:rPr>
              <a:t>Details</a:t>
            </a:r>
          </a:p>
          <a:p>
            <a:pPr eaLnBrk="1" hangingPunct="1">
              <a:lnSpc>
                <a:spcPct val="90000"/>
              </a:lnSpc>
            </a:pPr>
            <a:r>
              <a:rPr lang="en-US" sz="900" smtClean="0">
                <a:solidFill>
                  <a:srgbClr val="0860A8"/>
                </a:solidFill>
                <a:latin typeface="Verdana" pitchFamily="34" charset="0"/>
              </a:rPr>
              <a:t>BUILD: Bring up second text bullet point and source code line from Parallel Amplifier.</a:t>
            </a:r>
          </a:p>
          <a:p>
            <a:pPr eaLnBrk="1" hangingPunct="1">
              <a:lnSpc>
                <a:spcPct val="90000"/>
              </a:lnSpc>
            </a:pPr>
            <a:endParaRPr lang="en-US" sz="900" smtClean="0">
              <a:solidFill>
                <a:srgbClr val="0860A8"/>
              </a:solidFill>
              <a:latin typeface="Verdana" pitchFamily="34" charset="0"/>
            </a:endParaRPr>
          </a:p>
          <a:p>
            <a:pPr eaLnBrk="1" hangingPunct="1">
              <a:lnSpc>
                <a:spcPct val="90000"/>
              </a:lnSpc>
            </a:pPr>
            <a:r>
              <a:rPr lang="en-US" sz="900" smtClean="0">
                <a:solidFill>
                  <a:srgbClr val="0860A8"/>
                </a:solidFill>
                <a:latin typeface="Verdana" pitchFamily="34" charset="0"/>
              </a:rPr>
              <a:t>Once user has found point with n the source of the object causing the problems, code should attempt to be restructured to use private variables, reductions or atomic protection.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F3DD8179-44BA-4EC2-80EB-0A84968A5BAD}" type="slidenum">
              <a:rPr lang="en-US" smtClean="0"/>
              <a:pPr/>
              <a:t>30</a:t>
            </a:fld>
            <a:endParaRPr lang="en-US" smtClean="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Introduce the Third Lab Activity.</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noFill/>
          <a:ln/>
        </p:spPr>
        <p:txBody>
          <a:bodyPr/>
          <a:lstStyle/>
          <a:p>
            <a:pPr algn="ctr"/>
            <a:r>
              <a:rPr lang="en-US" sz="1400" b="1" u="sng" smtClean="0">
                <a:solidFill>
                  <a:srgbClr val="0860A8"/>
                </a:solidFill>
                <a:latin typeface="Verdana" pitchFamily="34" charset="0"/>
              </a:rPr>
              <a:t>Multi-core Programming: Intel Thread Profiler for Explicit Threads Speaker</a:t>
            </a:r>
            <a:r>
              <a:rPr lang="en-US" sz="1400" b="1" u="sng" smtClean="0">
                <a:solidFill>
                  <a:srgbClr val="0860A8"/>
                </a:solidFill>
              </a:rPr>
              <a:t>’</a:t>
            </a:r>
            <a:r>
              <a:rPr lang="en-US" sz="1400" b="1" u="sng" smtClean="0">
                <a:solidFill>
                  <a:srgbClr val="0860A8"/>
                </a:solidFill>
                <a:latin typeface="Verdana" pitchFamily="34" charset="0"/>
              </a:rPr>
              <a:t>s Notes</a:t>
            </a:r>
          </a:p>
          <a:p>
            <a:endParaRPr lang="en-US" sz="1400" b="1" u="sng" smtClean="0">
              <a:solidFill>
                <a:srgbClr val="0860A8"/>
              </a:solidFill>
              <a:latin typeface="Verdana" pitchFamily="34" charset="0"/>
            </a:endParaRPr>
          </a:p>
          <a:p>
            <a:r>
              <a:rPr lang="en-US" b="1" smtClean="0">
                <a:solidFill>
                  <a:srgbClr val="0860A8"/>
                </a:solidFill>
                <a:latin typeface="Verdana" pitchFamily="34" charset="0"/>
              </a:rPr>
              <a:t>Purpose of the Slide </a:t>
            </a:r>
          </a:p>
          <a:p>
            <a:r>
              <a:rPr lang="en-US" smtClean="0">
                <a:latin typeface="Verdana" pitchFamily="34" charset="0"/>
              </a:rPr>
              <a:t>Present advice on general tuning and some specific tuning advice for parallel applications.</a:t>
            </a:r>
          </a:p>
          <a:p>
            <a:endParaRPr lang="en-US" smtClean="0">
              <a:latin typeface="Verdana" pitchFamily="34" charset="0"/>
            </a:endParaRPr>
          </a:p>
          <a:p>
            <a:r>
              <a:rPr lang="en-US" b="1" smtClean="0">
                <a:solidFill>
                  <a:srgbClr val="0860A8"/>
                </a:solidFill>
                <a:latin typeface="Verdana" pitchFamily="34" charset="0"/>
              </a:rPr>
              <a:t>Details</a:t>
            </a:r>
            <a:endParaRPr lang="en-US" smtClean="0">
              <a:solidFill>
                <a:srgbClr val="0860A8"/>
              </a:solidFill>
              <a:latin typeface="Verdana" pitchFamily="34" charset="0"/>
            </a:endParaRPr>
          </a:p>
          <a:p>
            <a:r>
              <a:rPr lang="en-US" smtClean="0">
                <a:latin typeface="Verdana" pitchFamily="34" charset="0"/>
              </a:rPr>
              <a:t>Always do serial optimizations and library substitution before starting to thread applications.  It is embarrassing to have spent several months threading a code only to make some serial modifications that then make all the threading effort slow the code down because the granularity of the computations has been severely reduced.</a:t>
            </a:r>
          </a:p>
          <a:p>
            <a:endParaRPr lang="en-US" smtClean="0">
              <a:latin typeface="Verdana" pitchFamily="34" charset="0"/>
            </a:endParaRPr>
          </a:p>
          <a:p>
            <a:r>
              <a:rPr lang="en-US" smtClean="0">
                <a:latin typeface="Verdana" pitchFamily="34" charset="0"/>
              </a:rPr>
              <a:t>What about scaling?  How will more cores affect execution time, especially in the face of increased data set sizes?</a:t>
            </a:r>
          </a:p>
          <a:p>
            <a:endParaRPr lang="en-US" smtClean="0">
              <a:latin typeface="Verdana"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41211E68-586A-4387-8AA8-19AB830CF940}" type="slidenum">
              <a:rPr lang="en-US" smtClean="0"/>
              <a:pPr/>
              <a:t>32</a:t>
            </a:fld>
            <a:endParaRPr lang="en-US" smtClean="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pPr algn="ctr" eaLnBrk="1" hangingPunct="1"/>
            <a:r>
              <a:rPr lang="en-US" sz="1400" b="1" u="sng" smtClean="0">
                <a:solidFill>
                  <a:srgbClr val="0860A8"/>
                </a:solidFill>
                <a:latin typeface="Verdana" pitchFamily="34" charset="0"/>
              </a:rPr>
              <a:t>Intel Parallel Amplifier Speaker’s Notes</a:t>
            </a:r>
          </a:p>
          <a:p>
            <a:pPr eaLnBrk="1" hangingPunct="1"/>
            <a:endParaRPr lang="en-US" sz="1400" b="1" u="sng" smtClean="0">
              <a:solidFill>
                <a:srgbClr val="0860A8"/>
              </a:solidFill>
              <a:latin typeface="Verdana" pitchFamily="34" charset="0"/>
            </a:endParaRPr>
          </a:p>
          <a:p>
            <a:pPr eaLnBrk="1" hangingPunct="1"/>
            <a:r>
              <a:rPr lang="en-US" b="1" smtClean="0">
                <a:solidFill>
                  <a:srgbClr val="0860A8"/>
                </a:solidFill>
                <a:latin typeface="Verdana" pitchFamily="34" charset="0"/>
              </a:rPr>
              <a:t>Purpose of the Slide </a:t>
            </a:r>
          </a:p>
          <a:p>
            <a:pPr eaLnBrk="1" hangingPunct="1"/>
            <a:r>
              <a:rPr lang="en-US" smtClean="0">
                <a:latin typeface="Verdana" pitchFamily="34" charset="0"/>
              </a:rPr>
              <a:t>Summary slide of what has been covered in module.</a:t>
            </a:r>
          </a:p>
          <a:p>
            <a:pPr eaLnBrk="1" hangingPunct="1"/>
            <a:endParaRPr lang="en-US" smtClean="0">
              <a:latin typeface="Verdana"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p:spPr>
        <p:txBody>
          <a:bodyPr/>
          <a:lstStyle/>
          <a:p>
            <a:fld id="{9ABA7C35-E582-44DB-8E81-4555C5B2441D}" type="slidenum">
              <a:rPr lang="en-US" smtClean="0"/>
              <a:pPr/>
              <a:t>33</a:t>
            </a:fld>
            <a:endParaRPr lang="en-US" smtClean="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xfrm>
            <a:off x="935038" y="4414838"/>
            <a:ext cx="5140325" cy="4184650"/>
          </a:xfrm>
          <a:noFill/>
          <a:ln/>
        </p:spPr>
        <p:txBody>
          <a:bodyPr/>
          <a:lstStyle/>
          <a:p>
            <a:pPr eaLnBrk="1" hangingPunct="1"/>
            <a:r>
              <a:rPr lang="en-US" smtClean="0"/>
              <a:t>This should always be the last slide of </a:t>
            </a:r>
            <a:r>
              <a:rPr lang="en-US" i="1" smtClean="0"/>
              <a:t>all</a:t>
            </a:r>
            <a:r>
              <a:rPr lang="en-US" smtClean="0"/>
              <a:t> presentations.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860A8"/>
        </a:solidFill>
        <a:effectLst/>
      </p:bgPr>
    </p:bg>
    <p:spTree>
      <p:nvGrpSpPr>
        <p:cNvPr id="1" name=""/>
        <p:cNvGrpSpPr/>
        <p:nvPr/>
      </p:nvGrpSpPr>
      <p:grpSpPr>
        <a:xfrm>
          <a:off x="0" y="0"/>
          <a:ext cx="0" cy="0"/>
          <a:chOff x="0" y="0"/>
          <a:chExt cx="0" cy="0"/>
        </a:xfrm>
      </p:grpSpPr>
      <p:pic>
        <p:nvPicPr>
          <p:cNvPr id="4" name="Picture 6" descr="4"/>
          <p:cNvPicPr>
            <a:picLocks noChangeAspect="1" noChangeArrowheads="1"/>
          </p:cNvPicPr>
          <p:nvPr userDrawn="1"/>
        </p:nvPicPr>
        <p:blipFill>
          <a:blip r:embed="rId2" cstate="print"/>
          <a:srcRect/>
          <a:stretch>
            <a:fillRect/>
          </a:stretch>
        </p:blipFill>
        <p:spPr bwMode="auto">
          <a:xfrm>
            <a:off x="0" y="0"/>
            <a:ext cx="9140825" cy="6854825"/>
          </a:xfrm>
          <a:prstGeom prst="rect">
            <a:avLst/>
          </a:prstGeom>
          <a:noFill/>
          <a:ln w="9525">
            <a:noFill/>
            <a:miter lim="800000"/>
            <a:headEnd/>
            <a:tailEnd/>
          </a:ln>
        </p:spPr>
      </p:pic>
      <p:sp>
        <p:nvSpPr>
          <p:cNvPr id="1460226" name="Rectangle 2"/>
          <p:cNvSpPr>
            <a:spLocks noGrp="1" noChangeArrowheads="1"/>
          </p:cNvSpPr>
          <p:nvPr>
            <p:ph type="ctrTitle"/>
          </p:nvPr>
        </p:nvSpPr>
        <p:spPr>
          <a:xfrm>
            <a:off x="1573213" y="3590925"/>
            <a:ext cx="7113587" cy="517525"/>
          </a:xfrm>
        </p:spPr>
        <p:txBody>
          <a:bodyPr wrap="none" anchor="b">
            <a:spAutoFit/>
          </a:bodyPr>
          <a:lstStyle>
            <a:lvl1pPr algn="r">
              <a:defRPr sz="3400">
                <a:solidFill>
                  <a:srgbClr val="FFFFFF"/>
                </a:solidFill>
              </a:defRPr>
            </a:lvl1pPr>
          </a:lstStyle>
          <a:p>
            <a:r>
              <a:rPr lang="en-US"/>
              <a:t>Click to edit Master title style</a:t>
            </a:r>
          </a:p>
        </p:txBody>
      </p:sp>
      <p:sp>
        <p:nvSpPr>
          <p:cNvPr id="1460227" name="Rectangle 3"/>
          <p:cNvSpPr>
            <a:spLocks noGrp="1" noChangeArrowheads="1"/>
          </p:cNvSpPr>
          <p:nvPr>
            <p:ph type="subTitle" idx="1"/>
          </p:nvPr>
        </p:nvSpPr>
        <p:spPr>
          <a:xfrm>
            <a:off x="2830513" y="4478338"/>
            <a:ext cx="5856287" cy="427037"/>
          </a:xfrm>
        </p:spPr>
        <p:txBody>
          <a:bodyPr wrap="none">
            <a:spAutoFit/>
          </a:bodyPr>
          <a:lstStyle>
            <a:lvl1pPr algn="r">
              <a:defRPr sz="2800">
                <a:solidFill>
                  <a:srgbClr val="FFFFFF"/>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96B2975B-F633-4330-9CD8-79C94A5644B7}" type="slidenum">
              <a:rPr lang="en-US"/>
              <a:pPr>
                <a:defRPr/>
              </a:pPr>
              <a:t>‹Nº›</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r>
              <a:rPr lang="en-US"/>
              <a:t>Intel® Parallel Amplifier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8B393C0D-388A-4988-8FD5-A316E317E637}" type="slidenum">
              <a:rPr lang="en-US"/>
              <a:pPr>
                <a:defRPr/>
              </a:pPr>
              <a:t>‹Nº›</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r>
              <a:rPr lang="en-US"/>
              <a:t>Intel® Parallel Amplifier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371600"/>
            <a:ext cx="4041775"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9788" y="1371600"/>
            <a:ext cx="4043362"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08389EC7-D927-4453-AC97-BD27E38D5C76}" type="slidenum">
              <a:rPr lang="en-US"/>
              <a:pPr>
                <a:defRPr/>
              </a:pPr>
              <a:t>‹Nº›</a:t>
            </a:fld>
            <a:endParaRPr lang="en-US"/>
          </a:p>
        </p:txBody>
      </p:sp>
      <p:sp>
        <p:nvSpPr>
          <p:cNvPr id="7" name="Footer Placeholder 6"/>
          <p:cNvSpPr>
            <a:spLocks noGrp="1"/>
          </p:cNvSpPr>
          <p:nvPr>
            <p:ph type="ftr" sz="quarter" idx="12"/>
          </p:nvPr>
        </p:nvSpPr>
        <p:spPr/>
        <p:txBody>
          <a:bodyPr/>
          <a:lstStyle>
            <a:lvl1pPr>
              <a:defRPr/>
            </a:lvl1pPr>
          </a:lstStyle>
          <a:p>
            <a:pPr>
              <a:defRPr/>
            </a:pPr>
            <a:r>
              <a:rPr lang="en-US"/>
              <a:t>Tuning Threaded Code: Intel® </a:t>
            </a:r>
            <a:r>
              <a:rPr lang="en-US" smtClean="0"/>
              <a:t>Parallel Amplifier </a:t>
            </a:r>
            <a:r>
              <a:rPr lang="en-US"/>
              <a:t>for Explicit Threads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Slide Number Placeholder 7"/>
          <p:cNvSpPr>
            <a:spLocks noGrp="1"/>
          </p:cNvSpPr>
          <p:nvPr>
            <p:ph type="sldNum" sz="quarter" idx="11"/>
          </p:nvPr>
        </p:nvSpPr>
        <p:spPr/>
        <p:txBody>
          <a:bodyPr/>
          <a:lstStyle>
            <a:lvl1pPr>
              <a:defRPr/>
            </a:lvl1pPr>
          </a:lstStyle>
          <a:p>
            <a:pPr>
              <a:defRPr/>
            </a:pPr>
            <a:fld id="{A127CC25-E352-4169-BB93-E893220F5738}" type="slidenum">
              <a:rPr lang="en-US"/>
              <a:pPr>
                <a:defRPr/>
              </a:pPr>
              <a:t>‹Nº›</a:t>
            </a:fld>
            <a:endParaRPr lang="en-US"/>
          </a:p>
        </p:txBody>
      </p:sp>
      <p:sp>
        <p:nvSpPr>
          <p:cNvPr id="9" name="Footer Placeholder 8"/>
          <p:cNvSpPr>
            <a:spLocks noGrp="1"/>
          </p:cNvSpPr>
          <p:nvPr>
            <p:ph type="ftr" sz="quarter" idx="12"/>
          </p:nvPr>
        </p:nvSpPr>
        <p:spPr/>
        <p:txBody>
          <a:bodyPr/>
          <a:lstStyle>
            <a:lvl1pPr>
              <a:defRPr/>
            </a:lvl1pPr>
          </a:lstStyle>
          <a:p>
            <a:pPr>
              <a:defRPr/>
            </a:pPr>
            <a:r>
              <a:rPr lang="en-US"/>
              <a:t>Tuning Threaded Code: Intel® </a:t>
            </a:r>
            <a:r>
              <a:rPr lang="en-US" smtClean="0"/>
              <a:t>Parallel Amplifier </a:t>
            </a:r>
            <a:r>
              <a:rPr lang="en-US"/>
              <a:t>for Explicit Threads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sldNum" sz="quarter" idx="11"/>
          </p:nvPr>
        </p:nvSpPr>
        <p:spPr>
          <a:ln/>
        </p:spPr>
        <p:txBody>
          <a:bodyPr/>
          <a:lstStyle>
            <a:lvl1pPr>
              <a:defRPr/>
            </a:lvl1pPr>
          </a:lstStyle>
          <a:p>
            <a:pPr>
              <a:defRPr/>
            </a:pPr>
            <a:fld id="{4EAC5D77-57FE-423F-B424-D465EB10F5A7}" type="slidenum">
              <a:rPr lang="en-US"/>
              <a:pPr>
                <a:defRPr/>
              </a:pPr>
              <a:t>‹Nº›</a:t>
            </a:fld>
            <a:endParaRPr lang="en-US"/>
          </a:p>
        </p:txBody>
      </p:sp>
      <p:sp>
        <p:nvSpPr>
          <p:cNvPr id="5" name="Rectangle 11"/>
          <p:cNvSpPr>
            <a:spLocks noGrp="1" noChangeArrowheads="1"/>
          </p:cNvSpPr>
          <p:nvPr>
            <p:ph type="ftr" sz="quarter" idx="12"/>
          </p:nvPr>
        </p:nvSpPr>
        <p:spPr>
          <a:ln/>
        </p:spPr>
        <p:txBody>
          <a:bodyPr/>
          <a:lstStyle>
            <a:lvl1pPr>
              <a:defRPr/>
            </a:lvl1pPr>
          </a:lstStyle>
          <a:p>
            <a:pPr>
              <a:defRPr/>
            </a:pPr>
            <a:r>
              <a:rPr lang="en-US"/>
              <a:t>Intel® Parallel Amplifier</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p>
        </p:txBody>
      </p:sp>
      <p:sp>
        <p:nvSpPr>
          <p:cNvPr id="3" name="Rectangle 7"/>
          <p:cNvSpPr>
            <a:spLocks noGrp="1" noChangeArrowheads="1"/>
          </p:cNvSpPr>
          <p:nvPr>
            <p:ph type="sldNum" sz="quarter" idx="11"/>
          </p:nvPr>
        </p:nvSpPr>
        <p:spPr>
          <a:ln/>
        </p:spPr>
        <p:txBody>
          <a:bodyPr/>
          <a:lstStyle>
            <a:lvl1pPr>
              <a:defRPr/>
            </a:lvl1pPr>
          </a:lstStyle>
          <a:p>
            <a:pPr>
              <a:defRPr/>
            </a:pPr>
            <a:fld id="{D1E0804D-7383-47B5-8A78-524CBF5A817E}" type="slidenum">
              <a:rPr lang="en-US"/>
              <a:pPr>
                <a:defRPr/>
              </a:pPr>
              <a:t>‹Nº›</a:t>
            </a:fld>
            <a:endParaRPr lang="en-US"/>
          </a:p>
        </p:txBody>
      </p:sp>
      <p:sp>
        <p:nvSpPr>
          <p:cNvPr id="4" name="Rectangle 11"/>
          <p:cNvSpPr>
            <a:spLocks noGrp="1" noChangeArrowheads="1"/>
          </p:cNvSpPr>
          <p:nvPr>
            <p:ph type="ftr" sz="quarter" idx="12"/>
          </p:nvPr>
        </p:nvSpPr>
        <p:spPr>
          <a:ln/>
        </p:spPr>
        <p:txBody>
          <a:bodyPr/>
          <a:lstStyle>
            <a:lvl1pPr>
              <a:defRPr/>
            </a:lvl1pPr>
          </a:lstStyle>
          <a:p>
            <a:pPr>
              <a:defRPr/>
            </a:pPr>
            <a:r>
              <a:rPr lang="en-US"/>
              <a:t>Intel® Parallel Amplifier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983E0D25-1E29-4225-AD7A-87BF99464F38}" type="slidenum">
              <a:rPr lang="en-US"/>
              <a:pPr>
                <a:defRPr/>
              </a:pPr>
              <a:t>‹Nº›</a:t>
            </a:fld>
            <a:endParaRPr lang="en-US"/>
          </a:p>
        </p:txBody>
      </p:sp>
      <p:sp>
        <p:nvSpPr>
          <p:cNvPr id="7" name="Rectangle 11"/>
          <p:cNvSpPr>
            <a:spLocks noGrp="1" noChangeArrowheads="1"/>
          </p:cNvSpPr>
          <p:nvPr>
            <p:ph type="ftr" sz="quarter" idx="12"/>
          </p:nvPr>
        </p:nvSpPr>
        <p:spPr>
          <a:ln/>
        </p:spPr>
        <p:txBody>
          <a:bodyPr/>
          <a:lstStyle>
            <a:lvl1pPr>
              <a:defRPr/>
            </a:lvl1pPr>
          </a:lstStyle>
          <a:p>
            <a:pPr>
              <a:defRPr/>
            </a:pPr>
            <a:r>
              <a:rPr lang="en-US"/>
              <a:t>Intel® Parallel Amplifier</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7FCAA2AC-A72D-4B2D-9257-57BCF30B8839}" type="slidenum">
              <a:rPr lang="en-US"/>
              <a:pPr>
                <a:defRPr/>
              </a:pPr>
              <a:t>‹Nº›</a:t>
            </a:fld>
            <a:endParaRPr lang="en-US"/>
          </a:p>
        </p:txBody>
      </p:sp>
      <p:sp>
        <p:nvSpPr>
          <p:cNvPr id="7" name="Rectangle 11"/>
          <p:cNvSpPr>
            <a:spLocks noGrp="1" noChangeArrowheads="1"/>
          </p:cNvSpPr>
          <p:nvPr>
            <p:ph type="ftr" sz="quarter" idx="12"/>
          </p:nvPr>
        </p:nvSpPr>
        <p:spPr>
          <a:ln/>
        </p:spPr>
        <p:txBody>
          <a:bodyPr/>
          <a:lstStyle>
            <a:lvl1pPr>
              <a:defRPr/>
            </a:lvl1pPr>
          </a:lstStyle>
          <a:p>
            <a:pPr>
              <a:defRPr/>
            </a:pPr>
            <a:r>
              <a:rPr lang="en-US"/>
              <a:t>Intel® Parallel Amplifier</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DDC970B9-5C22-4228-A768-9377E71D7A51}" type="slidenum">
              <a:rPr lang="en-US"/>
              <a:pPr>
                <a:defRPr/>
              </a:pPr>
              <a:t>‹Nº›</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r>
              <a:rPr lang="en-US"/>
              <a:t>Intel® Parallel Amplifier</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4163" y="273050"/>
            <a:ext cx="2058987" cy="5441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3050"/>
            <a:ext cx="6026150" cy="5441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sldNum" sz="quarter" idx="11"/>
          </p:nvPr>
        </p:nvSpPr>
        <p:spPr>
          <a:ln/>
        </p:spPr>
        <p:txBody>
          <a:bodyPr/>
          <a:lstStyle>
            <a:lvl1pPr>
              <a:defRPr/>
            </a:lvl1pPr>
          </a:lstStyle>
          <a:p>
            <a:pPr>
              <a:defRPr/>
            </a:pPr>
            <a:fld id="{CE202117-2E99-4CF3-8FE3-4EDDF81139E6}" type="slidenum">
              <a:rPr lang="en-US"/>
              <a:pPr>
                <a:defRPr/>
              </a:pPr>
              <a:t>‹Nº›</a:t>
            </a:fld>
            <a:endParaRPr lang="en-US"/>
          </a:p>
        </p:txBody>
      </p:sp>
      <p:sp>
        <p:nvSpPr>
          <p:cNvPr id="6" name="Rectangle 11"/>
          <p:cNvSpPr>
            <a:spLocks noGrp="1" noChangeArrowheads="1"/>
          </p:cNvSpPr>
          <p:nvPr>
            <p:ph type="ftr" sz="quarter" idx="12"/>
          </p:nvPr>
        </p:nvSpPr>
        <p:spPr>
          <a:ln/>
        </p:spPr>
        <p:txBody>
          <a:bodyPr/>
          <a:lstStyle>
            <a:lvl1pPr>
              <a:defRPr/>
            </a:lvl1pPr>
          </a:lstStyle>
          <a:p>
            <a:pPr>
              <a:defRPr/>
            </a:pPr>
            <a:r>
              <a:rPr lang="en-US"/>
              <a:t>Intel® Parallel Amplifier</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37537" cy="889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371600"/>
            <a:ext cx="8237537" cy="2095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613" y="3619500"/>
            <a:ext cx="8237537" cy="2095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sldNum" sz="quarter" idx="11"/>
          </p:nvPr>
        </p:nvSpPr>
        <p:spPr>
          <a:ln/>
        </p:spPr>
        <p:txBody>
          <a:bodyPr/>
          <a:lstStyle>
            <a:lvl1pPr>
              <a:defRPr/>
            </a:lvl1pPr>
          </a:lstStyle>
          <a:p>
            <a:pPr>
              <a:defRPr/>
            </a:pPr>
            <a:fld id="{1163B4E3-F772-47F3-B5AA-EC00142D3270}" type="slidenum">
              <a:rPr lang="en-US"/>
              <a:pPr>
                <a:defRPr/>
              </a:pPr>
              <a:t>‹Nº›</a:t>
            </a:fld>
            <a:endParaRPr lang="en-US"/>
          </a:p>
        </p:txBody>
      </p:sp>
      <p:sp>
        <p:nvSpPr>
          <p:cNvPr id="7" name="Rectangle 11"/>
          <p:cNvSpPr>
            <a:spLocks noGrp="1" noChangeArrowheads="1"/>
          </p:cNvSpPr>
          <p:nvPr>
            <p:ph type="ftr" sz="quarter" idx="12"/>
          </p:nvPr>
        </p:nvSpPr>
        <p:spPr>
          <a:ln/>
        </p:spPr>
        <p:txBody>
          <a:bodyPr/>
          <a:lstStyle>
            <a:lvl1pPr>
              <a:defRPr/>
            </a:lvl1pPr>
          </a:lstStyle>
          <a:p>
            <a:pPr>
              <a:defRPr/>
            </a:pPr>
            <a:r>
              <a:rPr lang="en-US"/>
              <a:t>Intel® Parallel Amplifier</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96DBF"/>
        </a:solidFill>
        <a:effectLst/>
      </p:bgPr>
    </p:bg>
    <p:spTree>
      <p:nvGrpSpPr>
        <p:cNvPr id="1" name=""/>
        <p:cNvGrpSpPr/>
        <p:nvPr/>
      </p:nvGrpSpPr>
      <p:grpSpPr>
        <a:xfrm>
          <a:off x="0" y="0"/>
          <a:ext cx="0" cy="0"/>
          <a:chOff x="0" y="0"/>
          <a:chExt cx="0" cy="0"/>
        </a:xfrm>
      </p:grpSpPr>
      <p:sp>
        <p:nvSpPr>
          <p:cNvPr id="1459202" name="Rectangle 2"/>
          <p:cNvSpPr>
            <a:spLocks noChangeArrowheads="1"/>
          </p:cNvSpPr>
          <p:nvPr/>
        </p:nvSpPr>
        <p:spPr bwMode="white">
          <a:xfrm>
            <a:off x="3175" y="6029325"/>
            <a:ext cx="9140825" cy="828675"/>
          </a:xfrm>
          <a:prstGeom prst="rect">
            <a:avLst/>
          </a:prstGeom>
          <a:solidFill>
            <a:srgbClr val="0860A8"/>
          </a:solidFill>
          <a:ln w="9525">
            <a:noFill/>
            <a:miter lim="800000"/>
            <a:headEnd/>
            <a:tailEnd/>
          </a:ln>
          <a:effectLst/>
        </p:spPr>
        <p:txBody>
          <a:bodyPr wrap="none" anchor="ct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027" name="Rectangle 3"/>
          <p:cNvSpPr>
            <a:spLocks noGrp="1" noChangeArrowheads="1"/>
          </p:cNvSpPr>
          <p:nvPr>
            <p:ph type="title"/>
          </p:nvPr>
        </p:nvSpPr>
        <p:spPr bwMode="auto">
          <a:xfrm>
            <a:off x="455613" y="273050"/>
            <a:ext cx="8237537" cy="889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455613" y="1371600"/>
            <a:ext cx="8237537" cy="43434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 Fourth level</a:t>
            </a:r>
          </a:p>
          <a:p>
            <a:pPr lvl="4"/>
            <a:r>
              <a:rPr lang="en-US" smtClean="0"/>
              <a:t>Fifth level</a:t>
            </a:r>
          </a:p>
        </p:txBody>
      </p:sp>
      <p:sp>
        <p:nvSpPr>
          <p:cNvPr id="1459205" name="Rectangle 5"/>
          <p:cNvSpPr>
            <a:spLocks noChangeArrowheads="1"/>
          </p:cNvSpPr>
          <p:nvPr/>
        </p:nvSpPr>
        <p:spPr bwMode="white">
          <a:xfrm>
            <a:off x="3175" y="6029325"/>
            <a:ext cx="9140825" cy="828675"/>
          </a:xfrm>
          <a:prstGeom prst="rect">
            <a:avLst/>
          </a:prstGeom>
          <a:solidFill>
            <a:srgbClr val="0860A8"/>
          </a:solidFill>
          <a:ln w="9525">
            <a:noFill/>
            <a:miter lim="800000"/>
            <a:headEnd/>
            <a:tailEnd/>
          </a:ln>
          <a:effectLst/>
        </p:spPr>
        <p:txBody>
          <a:bodyPr wrap="none" anchor="ct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459206" name="Rectangle 6"/>
          <p:cNvSpPr>
            <a:spLocks noGrp="1" noChangeArrowheads="1"/>
          </p:cNvSpPr>
          <p:nvPr>
            <p:ph type="dt" sz="half" idx="2"/>
          </p:nvPr>
        </p:nvSpPr>
        <p:spPr bwMode="auto">
          <a:xfrm>
            <a:off x="1400175" y="6200775"/>
            <a:ext cx="752475" cy="304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defRPr sz="800" b="1">
                <a:solidFill>
                  <a:srgbClr val="FFFFFF"/>
                </a:solidFill>
                <a:effectLst/>
                <a:latin typeface="+mn-lt"/>
              </a:defRPr>
            </a:lvl1pPr>
          </a:lstStyle>
          <a:p>
            <a:pPr>
              <a:defRPr/>
            </a:pPr>
            <a:endParaRPr lang="en-US"/>
          </a:p>
        </p:txBody>
      </p:sp>
      <p:sp>
        <p:nvSpPr>
          <p:cNvPr id="1459207" name="Rectangle 7"/>
          <p:cNvSpPr>
            <a:spLocks noGrp="1" noChangeArrowheads="1"/>
          </p:cNvSpPr>
          <p:nvPr>
            <p:ph type="sldNum" sz="quarter" idx="4"/>
          </p:nvPr>
        </p:nvSpPr>
        <p:spPr bwMode="auto">
          <a:xfrm>
            <a:off x="941388" y="6200775"/>
            <a:ext cx="415925" cy="304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defRPr sz="800" b="1">
                <a:solidFill>
                  <a:srgbClr val="FFFFFF"/>
                </a:solidFill>
                <a:effectLst/>
                <a:latin typeface="+mn-lt"/>
              </a:defRPr>
            </a:lvl1pPr>
          </a:lstStyle>
          <a:p>
            <a:pPr>
              <a:defRPr/>
            </a:pPr>
            <a:fld id="{723291FB-7ADA-4DDF-BE78-D0F7324D2F72}" type="slidenum">
              <a:rPr lang="en-US"/>
              <a:pPr>
                <a:defRPr/>
              </a:pPr>
              <a:t>‹Nº›</a:t>
            </a:fld>
            <a:endParaRPr lang="en-US"/>
          </a:p>
        </p:txBody>
      </p:sp>
      <p:pic>
        <p:nvPicPr>
          <p:cNvPr id="1032" name="Picture 8" descr="Intel_white"/>
          <p:cNvPicPr>
            <a:picLocks noChangeAspect="1" noChangeArrowheads="1"/>
          </p:cNvPicPr>
          <p:nvPr/>
        </p:nvPicPr>
        <p:blipFill>
          <a:blip r:embed="rId14" cstate="print"/>
          <a:srcRect/>
          <a:stretch>
            <a:fillRect/>
          </a:stretch>
        </p:blipFill>
        <p:spPr bwMode="invGray">
          <a:xfrm>
            <a:off x="7889875" y="6176963"/>
            <a:ext cx="811213" cy="541337"/>
          </a:xfrm>
          <a:prstGeom prst="rect">
            <a:avLst/>
          </a:prstGeom>
          <a:noFill/>
          <a:ln w="9525">
            <a:noFill/>
            <a:miter lim="800000"/>
            <a:headEnd/>
            <a:tailEnd/>
          </a:ln>
        </p:spPr>
      </p:pic>
      <p:sp>
        <p:nvSpPr>
          <p:cNvPr id="1459209" name="Rectangle 9"/>
          <p:cNvSpPr>
            <a:spLocks noChangeArrowheads="1"/>
          </p:cNvSpPr>
          <p:nvPr/>
        </p:nvSpPr>
        <p:spPr bwMode="auto">
          <a:xfrm>
            <a:off x="666750" y="6550025"/>
            <a:ext cx="6591300" cy="179388"/>
          </a:xfrm>
          <a:prstGeom prst="rect">
            <a:avLst/>
          </a:prstGeom>
          <a:noFill/>
          <a:ln w="50800" algn="ctr">
            <a:noFill/>
            <a:miter lim="800000"/>
            <a:headEnd/>
            <a:tailEnd/>
          </a:ln>
          <a:effectLst/>
        </p:spPr>
        <p:txBody>
          <a:bodyPr>
            <a:spAutoFit/>
          </a:bodyPr>
          <a:lstStyle/>
          <a:p>
            <a:pPr eaLnBrk="0" hangingPunct="0">
              <a:lnSpc>
                <a:spcPct val="95000"/>
              </a:lnSpc>
              <a:defRPr/>
            </a:pPr>
            <a:r>
              <a:rPr lang="en-US" sz="600" dirty="0">
                <a:latin typeface="Verdana" pitchFamily="34" charset="0"/>
              </a:rPr>
              <a:t>Copyright © 2009, Intel Corporation. All rights reserved.  </a:t>
            </a:r>
          </a:p>
        </p:txBody>
      </p:sp>
      <p:pic>
        <p:nvPicPr>
          <p:cNvPr id="1034" name="Picture 10" descr="SW_4c_lrg"/>
          <p:cNvPicPr>
            <a:picLocks noChangeAspect="1" noChangeArrowheads="1"/>
          </p:cNvPicPr>
          <p:nvPr/>
        </p:nvPicPr>
        <p:blipFill>
          <a:blip r:embed="rId15" cstate="print"/>
          <a:srcRect/>
          <a:stretch>
            <a:fillRect/>
          </a:stretch>
        </p:blipFill>
        <p:spPr bwMode="auto">
          <a:xfrm>
            <a:off x="204788" y="6183313"/>
            <a:ext cx="447675" cy="528637"/>
          </a:xfrm>
          <a:prstGeom prst="rect">
            <a:avLst/>
          </a:prstGeom>
          <a:noFill/>
          <a:ln w="9525">
            <a:noFill/>
            <a:miter lim="800000"/>
            <a:headEnd/>
            <a:tailEnd/>
          </a:ln>
        </p:spPr>
      </p:pic>
      <p:sp>
        <p:nvSpPr>
          <p:cNvPr id="1459211" name="Rectangle 11"/>
          <p:cNvSpPr>
            <a:spLocks noGrp="1" noChangeArrowheads="1"/>
          </p:cNvSpPr>
          <p:nvPr>
            <p:ph type="ftr" sz="quarter" idx="3"/>
          </p:nvPr>
        </p:nvSpPr>
        <p:spPr bwMode="auto">
          <a:xfrm>
            <a:off x="2865438" y="5999163"/>
            <a:ext cx="398145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ctr" eaLnBrk="0" hangingPunct="0">
              <a:defRPr sz="800" b="1">
                <a:solidFill>
                  <a:schemeClr val="accent1"/>
                </a:solidFill>
                <a:effectLst/>
                <a:latin typeface="+mn-lt"/>
                <a:ea typeface="MS PGothic" pitchFamily="34" charset="-128"/>
              </a:defRPr>
            </a:lvl1pPr>
          </a:lstStyle>
          <a:p>
            <a:pPr>
              <a:defRPr/>
            </a:pPr>
            <a:r>
              <a:rPr lang="en-US"/>
              <a:t>Intel® Parallel Amplifier</a:t>
            </a:r>
          </a:p>
        </p:txBody>
      </p:sp>
      <p:sp>
        <p:nvSpPr>
          <p:cNvPr id="1459213" name="Rectangle 13"/>
          <p:cNvSpPr>
            <a:spLocks noChangeArrowheads="1"/>
          </p:cNvSpPr>
          <p:nvPr userDrawn="1"/>
        </p:nvSpPr>
        <p:spPr bwMode="auto">
          <a:xfrm>
            <a:off x="666750" y="6673850"/>
            <a:ext cx="8477250" cy="184150"/>
          </a:xfrm>
          <a:prstGeom prst="rect">
            <a:avLst/>
          </a:prstGeom>
          <a:noFill/>
          <a:ln w="12700">
            <a:noFill/>
            <a:miter lim="800000"/>
            <a:headEnd type="none" w="sm" len="sm"/>
            <a:tailEnd type="none" w="sm" len="sm"/>
          </a:ln>
          <a:effectLst/>
        </p:spPr>
        <p:txBody>
          <a:bodyPr>
            <a:spAutoFit/>
          </a:bodyPr>
          <a:lstStyle/>
          <a:p>
            <a:pPr>
              <a:defRPr/>
            </a:pPr>
            <a:r>
              <a:rPr lang="en-US" sz="600">
                <a:solidFill>
                  <a:srgbClr val="FFFFFF"/>
                </a:solidFill>
                <a:latin typeface="Verdana" pitchFamily="34" charset="0"/>
              </a:rPr>
              <a:t>Intel and the Intel logo are trademarks or registered trademarks of Intel Corporation or its subsidiaries in the United States or other countries. *Other brands and names are the property of their respective owners.</a:t>
            </a:r>
          </a:p>
        </p:txBody>
      </p:sp>
    </p:spTree>
  </p:cSld>
  <p:clrMap bg1="dk2" tx1="lt1" bg2="dk1" tx2="lt2" accent1="accent1" accent2="accent2" accent3="accent3" accent4="accent4" accent5="accent5" accent6="accent6" hlink="hlink" folHlink="folHlink"/>
  <p:sldLayoutIdLst>
    <p:sldLayoutId id="2147483699" r:id="rId1"/>
    <p:sldLayoutId id="2147483690" r:id="rId2"/>
    <p:sldLayoutId id="2147483691" r:id="rId3"/>
    <p:sldLayoutId id="2147483700" r:id="rId4"/>
    <p:sldLayoutId id="2147483701" r:id="rId5"/>
    <p:sldLayoutId id="2147483692" r:id="rId6"/>
    <p:sldLayoutId id="2147483693" r:id="rId7"/>
    <p:sldLayoutId id="2147483694" r:id="rId8"/>
    <p:sldLayoutId id="2147483695" r:id="rId9"/>
    <p:sldLayoutId id="2147483696" r:id="rId10"/>
    <p:sldLayoutId id="2147483697" r:id="rId11"/>
    <p:sldLayoutId id="2147483698" r:id="rId12"/>
  </p:sldLayoutIdLst>
  <p:hf hdr="0" dt="0"/>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Verdana" pitchFamily="34" charset="0"/>
        </a:defRPr>
      </a:lvl2pPr>
      <a:lvl3pPr algn="l" rtl="0" eaLnBrk="0" fontAlgn="base" hangingPunct="0">
        <a:spcBef>
          <a:spcPct val="0"/>
        </a:spcBef>
        <a:spcAft>
          <a:spcPct val="0"/>
        </a:spcAft>
        <a:defRPr sz="2600" b="1">
          <a:solidFill>
            <a:schemeClr val="tx1"/>
          </a:solidFill>
          <a:latin typeface="Verdana" pitchFamily="34" charset="0"/>
        </a:defRPr>
      </a:lvl3pPr>
      <a:lvl4pPr algn="l" rtl="0" eaLnBrk="0" fontAlgn="base" hangingPunct="0">
        <a:spcBef>
          <a:spcPct val="0"/>
        </a:spcBef>
        <a:spcAft>
          <a:spcPct val="0"/>
        </a:spcAft>
        <a:defRPr sz="2600" b="1">
          <a:solidFill>
            <a:schemeClr val="tx1"/>
          </a:solidFill>
          <a:latin typeface="Verdana" pitchFamily="34" charset="0"/>
        </a:defRPr>
      </a:lvl4pPr>
      <a:lvl5pPr algn="l" rtl="0" eaLnBrk="0" fontAlgn="base" hangingPunct="0">
        <a:spcBef>
          <a:spcPct val="0"/>
        </a:spcBef>
        <a:spcAft>
          <a:spcPct val="0"/>
        </a:spcAft>
        <a:defRPr sz="2600" b="1">
          <a:solidFill>
            <a:schemeClr val="tx1"/>
          </a:solidFill>
          <a:latin typeface="Verdana" pitchFamily="34" charset="0"/>
        </a:defRPr>
      </a:lvl5pPr>
      <a:lvl6pPr marL="457200" algn="l" rtl="0" fontAlgn="base">
        <a:spcBef>
          <a:spcPct val="0"/>
        </a:spcBef>
        <a:spcAft>
          <a:spcPct val="0"/>
        </a:spcAft>
        <a:defRPr sz="2600" b="1">
          <a:solidFill>
            <a:schemeClr val="tx1"/>
          </a:solidFill>
          <a:latin typeface="Verdana" pitchFamily="34" charset="0"/>
        </a:defRPr>
      </a:lvl6pPr>
      <a:lvl7pPr marL="914400" algn="l" rtl="0" fontAlgn="base">
        <a:spcBef>
          <a:spcPct val="0"/>
        </a:spcBef>
        <a:spcAft>
          <a:spcPct val="0"/>
        </a:spcAft>
        <a:defRPr sz="2600" b="1">
          <a:solidFill>
            <a:schemeClr val="tx1"/>
          </a:solidFill>
          <a:latin typeface="Verdana" pitchFamily="34" charset="0"/>
        </a:defRPr>
      </a:lvl7pPr>
      <a:lvl8pPr marL="1371600" algn="l" rtl="0" fontAlgn="base">
        <a:spcBef>
          <a:spcPct val="0"/>
        </a:spcBef>
        <a:spcAft>
          <a:spcPct val="0"/>
        </a:spcAft>
        <a:defRPr sz="2600" b="1">
          <a:solidFill>
            <a:schemeClr val="tx1"/>
          </a:solidFill>
          <a:latin typeface="Verdana" pitchFamily="34" charset="0"/>
        </a:defRPr>
      </a:lvl8pPr>
      <a:lvl9pPr marL="1828800" algn="l" rtl="0" fontAlgn="base">
        <a:spcBef>
          <a:spcPct val="0"/>
        </a:spcBef>
        <a:spcAft>
          <a:spcPct val="0"/>
        </a:spcAft>
        <a:defRPr sz="2600" b="1">
          <a:solidFill>
            <a:schemeClr val="tx1"/>
          </a:solidFill>
          <a:latin typeface="Verdana" pitchFamily="34" charset="0"/>
        </a:defRPr>
      </a:lvl9pPr>
    </p:titleStyle>
    <p:bodyStyle>
      <a:lvl1pPr marL="342900" indent="-342900" algn="l" rtl="0" eaLnBrk="0" fontAlgn="base" hangingPunct="0">
        <a:spcBef>
          <a:spcPct val="60000"/>
        </a:spcBef>
        <a:spcAft>
          <a:spcPct val="0"/>
        </a:spcAft>
        <a:defRPr sz="2000">
          <a:solidFill>
            <a:schemeClr val="tx1"/>
          </a:solidFill>
          <a:latin typeface="+mn-lt"/>
          <a:ea typeface="+mn-ea"/>
          <a:cs typeface="+mn-cs"/>
        </a:defRPr>
      </a:lvl1pPr>
      <a:lvl2pPr marL="246063" indent="-244475" algn="l" rtl="0" eaLnBrk="0" fontAlgn="base" hangingPunct="0">
        <a:spcBef>
          <a:spcPct val="40000"/>
        </a:spcBef>
        <a:spcAft>
          <a:spcPct val="0"/>
        </a:spcAft>
        <a:buFont typeface="Verdana" pitchFamily="34" charset="0"/>
        <a:buChar char="•"/>
        <a:defRPr>
          <a:solidFill>
            <a:schemeClr val="tx1"/>
          </a:solidFill>
          <a:latin typeface="+mn-lt"/>
        </a:defRPr>
      </a:lvl2pPr>
      <a:lvl3pPr marL="571500" indent="-323850" algn="l" rtl="0" eaLnBrk="0" fontAlgn="base" hangingPunct="0">
        <a:spcBef>
          <a:spcPct val="20000"/>
        </a:spcBef>
        <a:spcAft>
          <a:spcPct val="0"/>
        </a:spcAft>
        <a:buChar char="•"/>
        <a:defRPr sz="1600">
          <a:solidFill>
            <a:schemeClr val="tx1"/>
          </a:solidFill>
          <a:latin typeface="+mn-lt"/>
        </a:defRPr>
      </a:lvl3pPr>
      <a:lvl4pPr marL="725488" indent="-152400" algn="l" rtl="0" eaLnBrk="0" fontAlgn="base" hangingPunct="0">
        <a:spcBef>
          <a:spcPct val="20000"/>
        </a:spcBef>
        <a:spcAft>
          <a:spcPct val="0"/>
        </a:spcAft>
        <a:buFont typeface="Verdana" pitchFamily="34" charset="0"/>
        <a:buChar char="•"/>
        <a:defRPr sz="1600">
          <a:solidFill>
            <a:schemeClr val="tx1"/>
          </a:solidFill>
          <a:latin typeface="+mn-lt"/>
        </a:defRPr>
      </a:lvl4pPr>
      <a:lvl5pPr marL="1136650" indent="-409575" algn="l" rtl="0" eaLnBrk="0" fontAlgn="base" hangingPunct="0">
        <a:spcBef>
          <a:spcPct val="20000"/>
        </a:spcBef>
        <a:spcAft>
          <a:spcPct val="0"/>
        </a:spcAft>
        <a:buChar char="•"/>
        <a:defRPr sz="1600">
          <a:solidFill>
            <a:schemeClr val="tx1"/>
          </a:solidFill>
          <a:latin typeface="+mn-lt"/>
        </a:defRPr>
      </a:lvl5pPr>
      <a:lvl6pPr marL="1593850" indent="-409575" algn="l" rtl="0" fontAlgn="base">
        <a:spcBef>
          <a:spcPct val="20000"/>
        </a:spcBef>
        <a:spcAft>
          <a:spcPct val="0"/>
        </a:spcAft>
        <a:buChar char="•"/>
        <a:defRPr sz="1600">
          <a:solidFill>
            <a:schemeClr val="tx1"/>
          </a:solidFill>
          <a:latin typeface="+mn-lt"/>
        </a:defRPr>
      </a:lvl6pPr>
      <a:lvl7pPr marL="2051050" indent="-409575" algn="l" rtl="0" fontAlgn="base">
        <a:spcBef>
          <a:spcPct val="20000"/>
        </a:spcBef>
        <a:spcAft>
          <a:spcPct val="0"/>
        </a:spcAft>
        <a:buChar char="•"/>
        <a:defRPr sz="1600">
          <a:solidFill>
            <a:schemeClr val="tx1"/>
          </a:solidFill>
          <a:latin typeface="+mn-lt"/>
        </a:defRPr>
      </a:lvl7pPr>
      <a:lvl8pPr marL="2508250" indent="-409575" algn="l" rtl="0" fontAlgn="base">
        <a:spcBef>
          <a:spcPct val="20000"/>
        </a:spcBef>
        <a:spcAft>
          <a:spcPct val="0"/>
        </a:spcAft>
        <a:buChar char="•"/>
        <a:defRPr sz="1600">
          <a:solidFill>
            <a:schemeClr val="tx1"/>
          </a:solidFill>
          <a:latin typeface="+mn-lt"/>
        </a:defRPr>
      </a:lvl8pPr>
      <a:lvl9pPr marL="2965450" indent="-409575"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ctrTitle"/>
          </p:nvPr>
        </p:nvSpPr>
        <p:spPr>
          <a:xfrm>
            <a:off x="1470025" y="2627313"/>
            <a:ext cx="7216775" cy="1035050"/>
          </a:xfrm>
        </p:spPr>
        <p:txBody>
          <a:bodyPr wrap="square"/>
          <a:lstStyle/>
          <a:p>
            <a:pPr eaLnBrk="1" hangingPunct="1"/>
            <a:r>
              <a:rPr lang="es-MX" smtClean="0"/>
              <a:t>Afinando el código paralelo con Intel® Parallel Amplifier</a:t>
            </a:r>
            <a:endParaRPr lang="es-MX" sz="3000" smtClean="0"/>
          </a:p>
        </p:txBody>
      </p:sp>
      <p:sp>
        <p:nvSpPr>
          <p:cNvPr id="16386" name="Subtitle 3"/>
          <p:cNvSpPr>
            <a:spLocks noGrp="1"/>
          </p:cNvSpPr>
          <p:nvPr>
            <p:ph type="subTitle" idx="1"/>
          </p:nvPr>
        </p:nvSpPr>
        <p:spPr/>
        <p:txBody>
          <a:bodyPr/>
          <a:lstStyle/>
          <a:p>
            <a:pPr marL="0" indent="0" eaLnBrk="1" hangingPunct="1"/>
            <a:endParaRPr lang="es-E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53FFA35B-7553-45CB-B838-4BF5BA413DE4}" type="slidenum">
              <a:rPr lang="en-US"/>
              <a:pPr>
                <a:defRPr/>
              </a:pPr>
              <a:t>2</a:t>
            </a:fld>
            <a:endParaRPr lang="en-US"/>
          </a:p>
        </p:txBody>
      </p:sp>
      <p:sp>
        <p:nvSpPr>
          <p:cNvPr id="18434" name="Rectangle 4"/>
          <p:cNvSpPr>
            <a:spLocks noGrp="1" noChangeArrowheads="1"/>
          </p:cNvSpPr>
          <p:nvPr>
            <p:ph type="title"/>
          </p:nvPr>
        </p:nvSpPr>
        <p:spPr/>
        <p:txBody>
          <a:bodyPr/>
          <a:lstStyle/>
          <a:p>
            <a:pPr eaLnBrk="1" hangingPunct="1"/>
            <a:r>
              <a:rPr lang="es-MX" smtClean="0"/>
              <a:t>Objetivos</a:t>
            </a:r>
          </a:p>
        </p:txBody>
      </p:sp>
      <p:sp>
        <p:nvSpPr>
          <p:cNvPr id="18435" name="Rectangle 5"/>
          <p:cNvSpPr>
            <a:spLocks noGrp="1" noChangeArrowheads="1"/>
          </p:cNvSpPr>
          <p:nvPr>
            <p:ph type="body" idx="1"/>
          </p:nvPr>
        </p:nvSpPr>
        <p:spPr/>
        <p:txBody>
          <a:bodyPr/>
          <a:lstStyle/>
          <a:p>
            <a:pPr marL="0" indent="0" eaLnBrk="1" hangingPunct="1"/>
            <a:r>
              <a:rPr lang="es-MX" smtClean="0"/>
              <a:t>Al término de este módulo será capaz de…</a:t>
            </a:r>
          </a:p>
          <a:p>
            <a:pPr lvl="1" eaLnBrk="1" hangingPunct="1"/>
            <a:r>
              <a:rPr lang="es-MX" smtClean="0"/>
              <a:t>Usar Parallel Amplifier para encontrar y arreglar problemas de rendimiento comunes en aplicaciones con hilos</a:t>
            </a:r>
          </a:p>
        </p:txBody>
      </p:sp>
      <p:sp>
        <p:nvSpPr>
          <p:cNvPr id="8"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83E5F8A9-C51C-420B-83D6-77D7D935CE46}" type="slidenum">
              <a:rPr lang="en-US"/>
              <a:pPr>
                <a:defRPr/>
              </a:pPr>
              <a:t>3</a:t>
            </a:fld>
            <a:endParaRPr lang="en-US"/>
          </a:p>
        </p:txBody>
      </p:sp>
      <p:sp>
        <p:nvSpPr>
          <p:cNvPr id="20482" name="Rectangle 4"/>
          <p:cNvSpPr>
            <a:spLocks noGrp="1" noChangeArrowheads="1"/>
          </p:cNvSpPr>
          <p:nvPr>
            <p:ph type="title"/>
          </p:nvPr>
        </p:nvSpPr>
        <p:spPr/>
        <p:txBody>
          <a:bodyPr/>
          <a:lstStyle/>
          <a:p>
            <a:pPr eaLnBrk="1" hangingPunct="1"/>
            <a:r>
              <a:rPr lang="es-MX" smtClean="0"/>
              <a:t>Agenda</a:t>
            </a:r>
          </a:p>
        </p:txBody>
      </p:sp>
      <p:sp>
        <p:nvSpPr>
          <p:cNvPr id="20483" name="Rectangle 5"/>
          <p:cNvSpPr>
            <a:spLocks noGrp="1" noChangeArrowheads="1"/>
          </p:cNvSpPr>
          <p:nvPr>
            <p:ph type="body" idx="1"/>
          </p:nvPr>
        </p:nvSpPr>
        <p:spPr/>
        <p:txBody>
          <a:bodyPr/>
          <a:lstStyle/>
          <a:p>
            <a:pPr marL="0" indent="0" eaLnBrk="1" hangingPunct="1"/>
            <a:r>
              <a:rPr lang="es-MX" altLang="zh-CN" smtClean="0">
                <a:ea typeface="SimSun"/>
                <a:cs typeface="SimSun"/>
              </a:rPr>
              <a:t>Vista a lo que ofrece Intel® Parallel Amplifier</a:t>
            </a:r>
          </a:p>
          <a:p>
            <a:pPr marL="0" indent="0" eaLnBrk="1" hangingPunct="1"/>
            <a:r>
              <a:rPr lang="es-MX" altLang="zh-CN" smtClean="0">
                <a:ea typeface="SimSun"/>
                <a:cs typeface="SimSun"/>
              </a:rPr>
              <a:t>Examinar las pantallas de datos disponibles del Parallel Amplifier</a:t>
            </a:r>
          </a:p>
          <a:p>
            <a:pPr marL="0" indent="0" eaLnBrk="1" hangingPunct="1"/>
            <a:r>
              <a:rPr lang="es-MX" altLang="zh-CN" smtClean="0">
                <a:ea typeface="SimSun"/>
                <a:cs typeface="SimSun"/>
              </a:rPr>
              <a:t>Revisar problemas de rendimientos comunes en aplicaciones multihilos</a:t>
            </a:r>
          </a:p>
          <a:p>
            <a:pPr lvl="1" eaLnBrk="1" hangingPunct="1"/>
            <a:r>
              <a:rPr lang="es-MX" altLang="zh-CN" smtClean="0">
                <a:ea typeface="SimSun"/>
                <a:cs typeface="SimSun"/>
              </a:rPr>
              <a:t>Enfocarse en desbalanceo de carga</a:t>
            </a:r>
          </a:p>
          <a:p>
            <a:pPr lvl="1" eaLnBrk="1" hangingPunct="1"/>
            <a:r>
              <a:rPr lang="es-MX" altLang="zh-CN" smtClean="0">
                <a:ea typeface="SimSun"/>
                <a:cs typeface="SimSun"/>
              </a:rPr>
              <a:t>Enfocarse en contención de sincronización</a:t>
            </a:r>
          </a:p>
          <a:p>
            <a:pPr marL="0" indent="0" eaLnBrk="1" hangingPunct="1"/>
            <a:r>
              <a:rPr lang="es-MX" altLang="zh-CN" smtClean="0">
                <a:ea typeface="SimSun"/>
                <a:cs typeface="SimSun"/>
              </a:rPr>
              <a:t>Describir las optimizaciones generales para mejorar el rendimiento</a:t>
            </a:r>
            <a:endParaRPr lang="es-MX" smtClean="0"/>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28015184-AD0F-4342-BCC6-CDC093E60101}" type="slidenum">
              <a:rPr lang="en-US"/>
              <a:pPr>
                <a:defRPr/>
              </a:pPr>
              <a:t>4</a:t>
            </a:fld>
            <a:endParaRPr lang="en-US"/>
          </a:p>
        </p:txBody>
      </p:sp>
      <p:sp>
        <p:nvSpPr>
          <p:cNvPr id="5"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
        <p:nvSpPr>
          <p:cNvPr id="22531" name="Rectangle 4"/>
          <p:cNvSpPr>
            <a:spLocks noGrp="1" noChangeArrowheads="1"/>
          </p:cNvSpPr>
          <p:nvPr>
            <p:ph type="title"/>
          </p:nvPr>
        </p:nvSpPr>
        <p:spPr/>
        <p:txBody>
          <a:bodyPr/>
          <a:lstStyle/>
          <a:p>
            <a:pPr eaLnBrk="1" hangingPunct="1"/>
            <a:r>
              <a:rPr lang="es-MX" smtClean="0"/>
              <a:t>Motivación</a:t>
            </a:r>
          </a:p>
        </p:txBody>
      </p:sp>
      <p:sp>
        <p:nvSpPr>
          <p:cNvPr id="22532" name="Rectangle 5"/>
          <p:cNvSpPr>
            <a:spLocks noGrp="1" noChangeArrowheads="1"/>
          </p:cNvSpPr>
          <p:nvPr>
            <p:ph type="body" idx="1"/>
          </p:nvPr>
        </p:nvSpPr>
        <p:spPr/>
        <p:txBody>
          <a:bodyPr/>
          <a:lstStyle/>
          <a:p>
            <a:pPr marL="0" indent="0" eaLnBrk="1" hangingPunct="1"/>
            <a:r>
              <a:rPr lang="es-MX" smtClean="0"/>
              <a:t>Desarrollar aplicaciones multihilos eficientes es difícil</a:t>
            </a:r>
          </a:p>
          <a:p>
            <a:pPr marL="0" indent="0" eaLnBrk="1" hangingPunct="1"/>
            <a:r>
              <a:rPr lang="es-MX" smtClean="0"/>
              <a:t>Nuevos problemas de rendimiento son producto de la interacción de hilos concurrentes</a:t>
            </a:r>
          </a:p>
          <a:p>
            <a:pPr lvl="1" eaLnBrk="1" hangingPunct="1"/>
            <a:r>
              <a:rPr lang="es-MX" smtClean="0"/>
              <a:t>Carga desbalanceada</a:t>
            </a:r>
          </a:p>
          <a:p>
            <a:pPr lvl="1" eaLnBrk="1" hangingPunct="1"/>
            <a:r>
              <a:rPr lang="es-MX" smtClean="0"/>
              <a:t>Contención de objetos de sincronización</a:t>
            </a:r>
          </a:p>
          <a:p>
            <a:pPr lvl="1" eaLnBrk="1" hangingPunct="1"/>
            <a:r>
              <a:rPr lang="es-MX" smtClean="0"/>
              <a:t>Sobrecarga de la paralelización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B538597A-EAEB-4569-B4E9-D9AEB7D8FF10}" type="slidenum">
              <a:rPr lang="en-US"/>
              <a:pPr>
                <a:defRPr/>
              </a:pPr>
              <a:t>5</a:t>
            </a:fld>
            <a:endParaRPr lang="en-US"/>
          </a:p>
        </p:txBody>
      </p:sp>
      <p:sp>
        <p:nvSpPr>
          <p:cNvPr id="24578" name="Rectangle 2"/>
          <p:cNvSpPr>
            <a:spLocks noGrp="1" noChangeArrowheads="1"/>
          </p:cNvSpPr>
          <p:nvPr>
            <p:ph type="title"/>
          </p:nvPr>
        </p:nvSpPr>
        <p:spPr/>
        <p:txBody>
          <a:bodyPr/>
          <a:lstStyle/>
          <a:p>
            <a:pPr eaLnBrk="1" hangingPunct="1"/>
            <a:r>
              <a:rPr lang="es-MX" smtClean="0"/>
              <a:t>Intel® Parallel Amplifier</a:t>
            </a:r>
          </a:p>
        </p:txBody>
      </p:sp>
      <p:sp>
        <p:nvSpPr>
          <p:cNvPr id="24579" name="Rectangle 3"/>
          <p:cNvSpPr>
            <a:spLocks noGrp="1" noChangeArrowheads="1"/>
          </p:cNvSpPr>
          <p:nvPr>
            <p:ph type="body" idx="1"/>
          </p:nvPr>
        </p:nvSpPr>
        <p:spPr/>
        <p:txBody>
          <a:bodyPr/>
          <a:lstStyle/>
          <a:p>
            <a:pPr marL="0" indent="0" eaLnBrk="1" hangingPunct="1"/>
            <a:r>
              <a:rPr lang="es-MX" dirty="0" smtClean="0"/>
              <a:t>Herramienta de depuración para software </a:t>
            </a:r>
            <a:r>
              <a:rPr lang="es-MX" dirty="0" err="1" smtClean="0"/>
              <a:t>multihilos</a:t>
            </a:r>
            <a:endParaRPr lang="es-MX" dirty="0" smtClean="0"/>
          </a:p>
          <a:p>
            <a:pPr lvl="1" eaLnBrk="1" hangingPunct="1"/>
            <a:r>
              <a:rPr lang="es-MX" dirty="0" smtClean="0"/>
              <a:t>Plug-in para Microsoft* Visual Studio*</a:t>
            </a:r>
          </a:p>
          <a:p>
            <a:pPr marL="0" indent="0" eaLnBrk="1" hangingPunct="1"/>
            <a:r>
              <a:rPr lang="es-MX" dirty="0" smtClean="0"/>
              <a:t>Identifica problemas de rendimiento en programas </a:t>
            </a:r>
            <a:r>
              <a:rPr lang="es-MX" dirty="0" err="1" smtClean="0"/>
              <a:t>multihilos</a:t>
            </a:r>
            <a:r>
              <a:rPr lang="es-MX" dirty="0" smtClean="0"/>
              <a:t> con </a:t>
            </a:r>
            <a:r>
              <a:rPr lang="es-MX" dirty="0" err="1" smtClean="0"/>
              <a:t>OpenMP</a:t>
            </a:r>
            <a:r>
              <a:rPr lang="es-MX" dirty="0" smtClean="0"/>
              <a:t>*, Intel® </a:t>
            </a:r>
            <a:r>
              <a:rPr lang="es-MX" dirty="0" err="1" smtClean="0"/>
              <a:t>Threading</a:t>
            </a:r>
            <a:r>
              <a:rPr lang="es-MX" dirty="0" smtClean="0"/>
              <a:t> </a:t>
            </a:r>
            <a:r>
              <a:rPr lang="es-MX" dirty="0" err="1" smtClean="0"/>
              <a:t>Building</a:t>
            </a:r>
            <a:r>
              <a:rPr lang="es-MX" dirty="0" smtClean="0"/>
              <a:t> Blocks, </a:t>
            </a:r>
            <a:r>
              <a:rPr lang="es-MX" dirty="0" smtClean="0"/>
              <a:t>e </a:t>
            </a:r>
            <a:r>
              <a:rPr lang="es-MX" smtClean="0"/>
              <a:t>hilos nativos</a:t>
            </a:r>
            <a:endParaRPr lang="es-MX" dirty="0" smtClean="0"/>
          </a:p>
          <a:p>
            <a:pPr marL="0" indent="0" eaLnBrk="1" hangingPunct="1"/>
            <a:r>
              <a:rPr lang="es-ES" dirty="0" smtClean="0"/>
              <a:t>Localiza cuellos de botella que afectan directamente el tiempo de ejecución</a:t>
            </a:r>
            <a:r>
              <a:rPr lang="es-MX" dirty="0" smtClean="0"/>
              <a:t> </a:t>
            </a:r>
          </a:p>
        </p:txBody>
      </p:sp>
      <p:sp>
        <p:nvSpPr>
          <p:cNvPr id="7"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DA884CC1-5C7E-4133-BA8F-2B31E59210B6}" type="slidenum">
              <a:rPr lang="en-US"/>
              <a:pPr>
                <a:defRPr/>
              </a:pPr>
              <a:t>6</a:t>
            </a:fld>
            <a:endParaRPr lang="en-US"/>
          </a:p>
        </p:txBody>
      </p:sp>
      <p:sp>
        <p:nvSpPr>
          <p:cNvPr id="26626" name="Rectangle 4"/>
          <p:cNvSpPr>
            <a:spLocks noGrp="1" noChangeArrowheads="1"/>
          </p:cNvSpPr>
          <p:nvPr>
            <p:ph type="title"/>
          </p:nvPr>
        </p:nvSpPr>
        <p:spPr/>
        <p:txBody>
          <a:bodyPr/>
          <a:lstStyle/>
          <a:p>
            <a:pPr eaLnBrk="1" hangingPunct="1"/>
            <a:r>
              <a:rPr lang="es-MX" smtClean="0"/>
              <a:t>Características de Intel® Parallel Amplifier</a:t>
            </a:r>
          </a:p>
        </p:txBody>
      </p:sp>
      <p:sp>
        <p:nvSpPr>
          <p:cNvPr id="26627" name="Rectangle 5"/>
          <p:cNvSpPr>
            <a:spLocks noGrp="1" noChangeArrowheads="1"/>
          </p:cNvSpPr>
          <p:nvPr>
            <p:ph type="body" idx="1"/>
          </p:nvPr>
        </p:nvSpPr>
        <p:spPr/>
        <p:txBody>
          <a:bodyPr/>
          <a:lstStyle/>
          <a:p>
            <a:pPr marL="0" indent="0" eaLnBrk="1" hangingPunct="1"/>
            <a:r>
              <a:rPr lang="es-MX" dirty="0" smtClean="0"/>
              <a:t>Integrado en Microsoft Visual Studio .NET* IDE</a:t>
            </a:r>
          </a:p>
          <a:p>
            <a:pPr marL="0" indent="0" eaLnBrk="1" hangingPunct="1"/>
            <a:r>
              <a:rPr lang="es-MX" dirty="0" smtClean="0"/>
              <a:t>Suporta </a:t>
            </a:r>
            <a:r>
              <a:rPr lang="es-MX" dirty="0" smtClean="0"/>
              <a:t>diferentes compiladores</a:t>
            </a:r>
          </a:p>
          <a:p>
            <a:pPr lvl="1" eaLnBrk="1" hangingPunct="1"/>
            <a:r>
              <a:rPr lang="es-MX" dirty="0" smtClean="0"/>
              <a:t>Microsoft* Visual* C++ .NET</a:t>
            </a:r>
            <a:r>
              <a:rPr lang="es-MX" dirty="0" smtClean="0"/>
              <a:t>* </a:t>
            </a:r>
          </a:p>
          <a:p>
            <a:pPr lvl="1" eaLnBrk="1" hangingPunct="1"/>
            <a:r>
              <a:rPr lang="es-MX" dirty="0" smtClean="0"/>
              <a:t>GNU C</a:t>
            </a:r>
            <a:endParaRPr lang="es-MX" dirty="0" smtClean="0"/>
          </a:p>
          <a:p>
            <a:pPr lvl="1" eaLnBrk="1" hangingPunct="1"/>
            <a:r>
              <a:rPr lang="es-MX" dirty="0" smtClean="0"/>
              <a:t>Intel </a:t>
            </a:r>
            <a:r>
              <a:rPr lang="es-MX" dirty="0" err="1" smtClean="0"/>
              <a:t>Parallel</a:t>
            </a:r>
            <a:r>
              <a:rPr lang="es-MX" dirty="0" smtClean="0"/>
              <a:t> </a:t>
            </a:r>
            <a:r>
              <a:rPr lang="es-MX" dirty="0" err="1" smtClean="0"/>
              <a:t>Composer</a:t>
            </a:r>
            <a:endParaRPr lang="es-MX" dirty="0" smtClean="0"/>
          </a:p>
          <a:p>
            <a:pPr marL="0" indent="0" eaLnBrk="1" hangingPunct="1"/>
            <a:r>
              <a:rPr lang="es-MX" dirty="0" smtClean="0"/>
              <a:t>Instrumentación binaria de aplicaciones</a:t>
            </a:r>
          </a:p>
          <a:p>
            <a:pPr marL="0" indent="0" eaLnBrk="1" hangingPunct="1"/>
            <a:r>
              <a:rPr lang="es-MX" dirty="0" smtClean="0"/>
              <a:t>Diferentes pantallas y filtros disponibles para asistir y organizar el análisis</a:t>
            </a:r>
          </a:p>
          <a:p>
            <a:pPr lvl="1" eaLnBrk="1" hangingPunct="1"/>
            <a:r>
              <a:rPr lang="es-MX" dirty="0" smtClean="0"/>
              <a:t>Analizador de Concurrencia – ¿Qué tan bien se están utilizando los recursos (</a:t>
            </a:r>
            <a:r>
              <a:rPr lang="es-MX" dirty="0" err="1" smtClean="0"/>
              <a:t>core</a:t>
            </a:r>
            <a:r>
              <a:rPr lang="es-MX" dirty="0" smtClean="0"/>
              <a:t>)?</a:t>
            </a:r>
          </a:p>
          <a:p>
            <a:pPr lvl="1" eaLnBrk="1" hangingPunct="1"/>
            <a:r>
              <a:rPr lang="es-MX" dirty="0" smtClean="0"/>
              <a:t>Analizador de </a:t>
            </a:r>
            <a:r>
              <a:rPr lang="es-MX" dirty="0" err="1" smtClean="0"/>
              <a:t>Locks</a:t>
            </a:r>
            <a:r>
              <a:rPr lang="es-MX" dirty="0" smtClean="0"/>
              <a:t> y </a:t>
            </a:r>
            <a:r>
              <a:rPr lang="es-MX" dirty="0" err="1" smtClean="0"/>
              <a:t>Waits</a:t>
            </a:r>
            <a:r>
              <a:rPr lang="es-MX" dirty="0" smtClean="0"/>
              <a:t> – ¿Dónde está esperando el programa?</a:t>
            </a:r>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CF1AC457-A2C0-45A4-883B-234987B397AE}" type="slidenum">
              <a:rPr lang="en-US"/>
              <a:pPr>
                <a:defRPr/>
              </a:pPr>
              <a:t>7</a:t>
            </a:fld>
            <a:endParaRPr lang="en-US"/>
          </a:p>
        </p:txBody>
      </p:sp>
      <p:sp>
        <p:nvSpPr>
          <p:cNvPr id="28674" name="Rectangle 4"/>
          <p:cNvSpPr>
            <a:spLocks noGrp="1" noChangeArrowheads="1"/>
          </p:cNvSpPr>
          <p:nvPr>
            <p:ph type="title"/>
          </p:nvPr>
        </p:nvSpPr>
        <p:spPr/>
        <p:txBody>
          <a:bodyPr/>
          <a:lstStyle/>
          <a:p>
            <a:pPr eaLnBrk="1" hangingPunct="1"/>
            <a:r>
              <a:rPr lang="es-MX" smtClean="0"/>
              <a:t>Iniciando con Parallel Amplifier</a:t>
            </a:r>
          </a:p>
        </p:txBody>
      </p:sp>
      <p:sp>
        <p:nvSpPr>
          <p:cNvPr id="28675" name="Rectangle 5"/>
          <p:cNvSpPr>
            <a:spLocks noGrp="1" noChangeArrowheads="1"/>
          </p:cNvSpPr>
          <p:nvPr>
            <p:ph type="body" idx="1"/>
          </p:nvPr>
        </p:nvSpPr>
        <p:spPr/>
        <p:txBody>
          <a:bodyPr/>
          <a:lstStyle/>
          <a:p>
            <a:pPr marL="0" indent="0" eaLnBrk="1" hangingPunct="1"/>
            <a:r>
              <a:rPr lang="es-MX" dirty="0" smtClean="0"/>
              <a:t>Construir la </a:t>
            </a:r>
            <a:r>
              <a:rPr lang="es-MX" dirty="0" smtClean="0"/>
              <a:t>aplicación</a:t>
            </a:r>
            <a:endParaRPr lang="es-MX" dirty="0" smtClean="0"/>
          </a:p>
          <a:p>
            <a:pPr lvl="1" eaLnBrk="1" hangingPunct="1"/>
            <a:r>
              <a:rPr lang="es-MX" dirty="0" smtClean="0"/>
              <a:t>Generar código con símbolos (-g)</a:t>
            </a:r>
            <a:endParaRPr lang="es-MX" dirty="0" smtClean="0"/>
          </a:p>
          <a:p>
            <a:pPr marL="1588" lvl="1" indent="0" eaLnBrk="1" hangingPunct="1">
              <a:buNone/>
            </a:pPr>
            <a:endParaRPr lang="es-MX" dirty="0" smtClean="0"/>
          </a:p>
          <a:p>
            <a:pPr marL="0" indent="0" eaLnBrk="1" hangingPunct="1"/>
            <a:r>
              <a:rPr lang="es-MX" dirty="0" smtClean="0"/>
              <a:t>Usar una carga de trabajo más pequeña, pero representativa</a:t>
            </a:r>
          </a:p>
          <a:p>
            <a:pPr lvl="1" eaLnBrk="1" hangingPunct="1"/>
            <a:r>
              <a:rPr lang="es-MX" dirty="0" smtClean="0"/>
              <a:t>No demasiado grande ya que el tiempo de ejecución se incrementa</a:t>
            </a:r>
          </a:p>
          <a:p>
            <a:pPr lvl="1" eaLnBrk="1" hangingPunct="1"/>
            <a:r>
              <a:rPr lang="es-MX" dirty="0" smtClean="0"/>
              <a:t>No demasiado pequeña para asegurarse que los problemas de rendimiento serán evidentes</a:t>
            </a:r>
          </a:p>
          <a:p>
            <a:pPr lvl="1" eaLnBrk="1" hangingPunct="1"/>
            <a:endParaRPr lang="es-MX" dirty="0" smtClean="0"/>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7CB5469D-EC92-4316-8926-83BE2D3ECBA6}" type="slidenum">
              <a:rPr lang="en-US"/>
              <a:pPr>
                <a:defRPr/>
              </a:pPr>
              <a:t>8</a:t>
            </a:fld>
            <a:endParaRPr lang="en-US"/>
          </a:p>
        </p:txBody>
      </p:sp>
      <p:sp>
        <p:nvSpPr>
          <p:cNvPr id="30722" name="Rectangle 4"/>
          <p:cNvSpPr>
            <a:spLocks noGrp="1" noChangeArrowheads="1"/>
          </p:cNvSpPr>
          <p:nvPr>
            <p:ph type="title"/>
          </p:nvPr>
        </p:nvSpPr>
        <p:spPr/>
        <p:txBody>
          <a:bodyPr/>
          <a:lstStyle/>
          <a:p>
            <a:pPr eaLnBrk="1" hangingPunct="1"/>
            <a:r>
              <a:rPr lang="es-MX" smtClean="0"/>
              <a:t>Iniciando con Parallel Amplifier</a:t>
            </a:r>
          </a:p>
        </p:txBody>
      </p:sp>
      <p:sp>
        <p:nvSpPr>
          <p:cNvPr id="30723" name="Rectangle 5"/>
          <p:cNvSpPr>
            <a:spLocks noGrp="1" noChangeArrowheads="1"/>
          </p:cNvSpPr>
          <p:nvPr>
            <p:ph type="body" idx="1"/>
          </p:nvPr>
        </p:nvSpPr>
        <p:spPr>
          <a:xfrm>
            <a:off x="455613" y="1371600"/>
            <a:ext cx="4210050" cy="4343400"/>
          </a:xfrm>
        </p:spPr>
        <p:txBody>
          <a:bodyPr/>
          <a:lstStyle/>
          <a:p>
            <a:pPr marL="0" indent="0" eaLnBrk="1" hangingPunct="1"/>
            <a:r>
              <a:rPr lang="es-MX" smtClean="0"/>
              <a:t>Después de la compilación, escoger el tipo de análisis en el menú </a:t>
            </a:r>
            <a:r>
              <a:rPr lang="es-MX" b="1" smtClean="0"/>
              <a:t>Tools -&gt; Parallel Amplifier</a:t>
            </a:r>
            <a:endParaRPr lang="es-MX" smtClean="0"/>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pic>
        <p:nvPicPr>
          <p:cNvPr id="30725" name="Picture 6" descr="01 choose analysis.jpg"/>
          <p:cNvPicPr>
            <a:picLocks noChangeAspect="1"/>
          </p:cNvPicPr>
          <p:nvPr/>
        </p:nvPicPr>
        <p:blipFill>
          <a:blip r:embed="rId3" cstate="print"/>
          <a:srcRect/>
          <a:stretch>
            <a:fillRect/>
          </a:stretch>
        </p:blipFill>
        <p:spPr bwMode="auto">
          <a:xfrm>
            <a:off x="4662488" y="1268413"/>
            <a:ext cx="4310062" cy="4592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AFA89197-4F4B-46E0-9B22-69069B39B324}" type="slidenum">
              <a:rPr lang="en-US"/>
              <a:pPr>
                <a:defRPr/>
              </a:pPr>
              <a:t>9</a:t>
            </a:fld>
            <a:endParaRPr lang="en-US"/>
          </a:p>
        </p:txBody>
      </p:sp>
      <p:sp>
        <p:nvSpPr>
          <p:cNvPr id="32770" name="Rectangle 4"/>
          <p:cNvSpPr>
            <a:spLocks noGrp="1" noChangeArrowheads="1"/>
          </p:cNvSpPr>
          <p:nvPr>
            <p:ph type="title"/>
          </p:nvPr>
        </p:nvSpPr>
        <p:spPr/>
        <p:txBody>
          <a:bodyPr/>
          <a:lstStyle/>
          <a:p>
            <a:pPr eaLnBrk="1" hangingPunct="1"/>
            <a:r>
              <a:rPr lang="es-MX" smtClean="0"/>
              <a:t>Actividad 1a</a:t>
            </a:r>
          </a:p>
        </p:txBody>
      </p:sp>
      <p:sp>
        <p:nvSpPr>
          <p:cNvPr id="32771" name="Rectangle 5"/>
          <p:cNvSpPr>
            <a:spLocks noGrp="1" noChangeArrowheads="1"/>
          </p:cNvSpPr>
          <p:nvPr>
            <p:ph type="body" idx="1"/>
          </p:nvPr>
        </p:nvSpPr>
        <p:spPr/>
        <p:txBody>
          <a:bodyPr/>
          <a:lstStyle/>
          <a:p>
            <a:pPr marL="0" indent="0" eaLnBrk="1" hangingPunct="1"/>
            <a:r>
              <a:rPr lang="es-MX" smtClean="0"/>
              <a:t>Versión multihilos del código “friendly numbers”</a:t>
            </a:r>
          </a:p>
          <a:p>
            <a:pPr lvl="1" eaLnBrk="1" hangingPunct="1"/>
            <a:r>
              <a:rPr lang="es-MX" smtClean="0"/>
              <a:t>¿Hay un problema de rendimiento?</a:t>
            </a:r>
          </a:p>
          <a:p>
            <a:pPr marL="0" indent="0" eaLnBrk="1" hangingPunct="1"/>
            <a:r>
              <a:rPr lang="es-MX" smtClean="0"/>
              <a:t>Meta</a:t>
            </a:r>
          </a:p>
          <a:p>
            <a:pPr lvl="1" eaLnBrk="1" hangingPunct="1"/>
            <a:r>
              <a:rPr lang="es-MX" smtClean="0"/>
              <a:t>Ejecuta la aplicación a través de Parallel Amplifier</a:t>
            </a:r>
          </a:p>
          <a:p>
            <a:pPr lvl="2" eaLnBrk="1" hangingPunct="1"/>
            <a:r>
              <a:rPr lang="es-MX" smtClean="0"/>
              <a:t>Concurrencia</a:t>
            </a:r>
          </a:p>
          <a:p>
            <a:pPr lvl="2" eaLnBrk="1" hangingPunct="1"/>
            <a:r>
              <a:rPr lang="es-MX" smtClean="0"/>
              <a:t>Locks y Waits</a:t>
            </a:r>
          </a:p>
          <a:p>
            <a:pPr lvl="1" eaLnBrk="1" hangingPunct="1"/>
            <a:r>
              <a:rPr lang="es-MX" smtClean="0"/>
              <a:t>Examina las actividades de los hilos usando diferentes herramientas de análisis y revisando las diferentes pantallas disponibles de esta herramienta</a:t>
            </a:r>
          </a:p>
        </p:txBody>
      </p:sp>
      <p:sp>
        <p:nvSpPr>
          <p:cNvPr id="7"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pPr eaLnBrk="1" hangingPunct="1"/>
            <a:r>
              <a:rPr lang="es-MX" smtClean="0"/>
              <a:t>Parallel Amplifier: Informes de Concurrencia</a:t>
            </a:r>
          </a:p>
        </p:txBody>
      </p:sp>
      <p:sp>
        <p:nvSpPr>
          <p:cNvPr id="34818" name="Content Placeholder 15"/>
          <p:cNvSpPr>
            <a:spLocks noGrp="1"/>
          </p:cNvSpPr>
          <p:nvPr>
            <p:ph idx="1"/>
          </p:nvPr>
        </p:nvSpPr>
        <p:spPr>
          <a:xfrm>
            <a:off x="455613" y="1371600"/>
            <a:ext cx="2962275" cy="4343400"/>
          </a:xfrm>
        </p:spPr>
        <p:txBody>
          <a:bodyPr/>
          <a:lstStyle/>
          <a:p>
            <a:pPr marL="0" indent="0" eaLnBrk="1" hangingPunct="1"/>
            <a:r>
              <a:rPr lang="en-US" smtClean="0"/>
              <a:t>El panel de Análisis de Concurrencia por default muestra Bottom-up</a:t>
            </a:r>
          </a:p>
          <a:p>
            <a:pPr lvl="1" eaLnBrk="1" hangingPunct="1"/>
            <a:r>
              <a:rPr lang="en-US" smtClean="0"/>
              <a:t>Organizado por función</a:t>
            </a:r>
          </a:p>
          <a:p>
            <a:pPr lvl="1" eaLnBrk="1" hangingPunct="1"/>
            <a:r>
              <a:rPr lang="en-US" smtClean="0"/>
              <a:t>El histograma muestra la cantidad de concurrencia dentro de una función durante la ejecución</a:t>
            </a:r>
          </a:p>
          <a:p>
            <a:pPr lvl="1" eaLnBrk="1" hangingPunct="1"/>
            <a:r>
              <a:rPr lang="en-US" smtClean="0"/>
              <a:t>Se usan colores para distinguir el nivel de concurrencia para la plataforma donde se ejecuta</a:t>
            </a:r>
          </a:p>
        </p:txBody>
      </p:sp>
      <p:sp>
        <p:nvSpPr>
          <p:cNvPr id="12" name="Slide Number Placeholder 3"/>
          <p:cNvSpPr>
            <a:spLocks noGrp="1"/>
          </p:cNvSpPr>
          <p:nvPr>
            <p:ph type="sldNum" sz="quarter" idx="11"/>
          </p:nvPr>
        </p:nvSpPr>
        <p:spPr/>
        <p:txBody>
          <a:bodyPr/>
          <a:lstStyle/>
          <a:p>
            <a:pPr>
              <a:defRPr/>
            </a:pPr>
            <a:fld id="{3FC05A83-FB22-4F8E-BCDC-BD785487C897}" type="slidenum">
              <a:rPr lang="en-US"/>
              <a:pPr>
                <a:defRPr/>
              </a:pPr>
              <a:t>10</a:t>
            </a:fld>
            <a:endParaRPr lang="en-US"/>
          </a:p>
        </p:txBody>
      </p:sp>
      <p:pic>
        <p:nvPicPr>
          <p:cNvPr id="34820" name="Picture 14" descr="02 Concurrency Bottom up.jpg"/>
          <p:cNvPicPr>
            <a:picLocks noChangeAspect="1"/>
          </p:cNvPicPr>
          <p:nvPr/>
        </p:nvPicPr>
        <p:blipFill>
          <a:blip r:embed="rId3" cstate="print"/>
          <a:srcRect/>
          <a:stretch>
            <a:fillRect/>
          </a:stretch>
        </p:blipFill>
        <p:spPr bwMode="auto">
          <a:xfrm>
            <a:off x="3548063" y="1362075"/>
            <a:ext cx="5413375" cy="4403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pPr eaLnBrk="1" hangingPunct="1"/>
            <a:r>
              <a:rPr lang="es-MX" smtClean="0"/>
              <a:t>Parallel Amplifier: Informes de Concurrencia</a:t>
            </a:r>
          </a:p>
        </p:txBody>
      </p:sp>
      <p:sp>
        <p:nvSpPr>
          <p:cNvPr id="36866" name="Content Placeholder 15"/>
          <p:cNvSpPr>
            <a:spLocks noGrp="1"/>
          </p:cNvSpPr>
          <p:nvPr>
            <p:ph idx="1"/>
          </p:nvPr>
        </p:nvSpPr>
        <p:spPr>
          <a:xfrm>
            <a:off x="455613" y="1371600"/>
            <a:ext cx="2962275" cy="4343400"/>
          </a:xfrm>
        </p:spPr>
        <p:txBody>
          <a:bodyPr/>
          <a:lstStyle/>
          <a:p>
            <a:pPr marL="0" indent="0" eaLnBrk="1" hangingPunct="1"/>
            <a:r>
              <a:rPr lang="en-US" smtClean="0"/>
              <a:t>Árbol Top-down</a:t>
            </a:r>
          </a:p>
          <a:p>
            <a:pPr lvl="1" eaLnBrk="1" hangingPunct="1"/>
            <a:r>
              <a:rPr lang="en-US" smtClean="0"/>
              <a:t>Muestra el árbol de llamadas a los puntos </a:t>
            </a:r>
          </a:p>
          <a:p>
            <a:pPr lvl="1" eaLnBrk="1" hangingPunct="1"/>
            <a:r>
              <a:rPr lang="es-ES" smtClean="0"/>
              <a:t>Muestra en un árbol de llamadas la ruta a los puntos dentro de la ejecución y los niveles de concurrencia de dichas funciones. </a:t>
            </a:r>
            <a:endParaRPr lang="en-US" smtClean="0"/>
          </a:p>
          <a:p>
            <a:pPr lvl="1" eaLnBrk="1" hangingPunct="1"/>
            <a:r>
              <a:rPr lang="en-US" smtClean="0"/>
              <a:t>Nota: la sección resaltada (azul) corresponde a la función resaltada en la pantalla Bottom-up</a:t>
            </a:r>
          </a:p>
        </p:txBody>
      </p:sp>
      <p:sp>
        <p:nvSpPr>
          <p:cNvPr id="12" name="Slide Number Placeholder 3"/>
          <p:cNvSpPr>
            <a:spLocks noGrp="1"/>
          </p:cNvSpPr>
          <p:nvPr>
            <p:ph type="sldNum" sz="quarter" idx="11"/>
          </p:nvPr>
        </p:nvSpPr>
        <p:spPr/>
        <p:txBody>
          <a:bodyPr/>
          <a:lstStyle/>
          <a:p>
            <a:pPr>
              <a:defRPr/>
            </a:pPr>
            <a:fld id="{9981EEDD-0BC2-4CCD-9E43-0355FF36A423}" type="slidenum">
              <a:rPr lang="en-US"/>
              <a:pPr>
                <a:defRPr/>
              </a:pPr>
              <a:t>11</a:t>
            </a:fld>
            <a:endParaRPr lang="en-US"/>
          </a:p>
        </p:txBody>
      </p:sp>
      <p:pic>
        <p:nvPicPr>
          <p:cNvPr id="36868" name="Picture 5" descr="03 Concurrency Top Down.jpg"/>
          <p:cNvPicPr>
            <a:picLocks noChangeAspect="1"/>
          </p:cNvPicPr>
          <p:nvPr/>
        </p:nvPicPr>
        <p:blipFill>
          <a:blip r:embed="rId3" cstate="print"/>
          <a:srcRect/>
          <a:stretch>
            <a:fillRect/>
          </a:stretch>
        </p:blipFill>
        <p:spPr bwMode="auto">
          <a:xfrm>
            <a:off x="3544888" y="1362075"/>
            <a:ext cx="5372100" cy="4371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6" descr="04 Concurrency source.jpg"/>
          <p:cNvPicPr>
            <a:picLocks noChangeAspect="1"/>
          </p:cNvPicPr>
          <p:nvPr/>
        </p:nvPicPr>
        <p:blipFill>
          <a:blip r:embed="rId3" cstate="print"/>
          <a:srcRect/>
          <a:stretch>
            <a:fillRect/>
          </a:stretch>
        </p:blipFill>
        <p:spPr bwMode="auto">
          <a:xfrm>
            <a:off x="3544888" y="1362075"/>
            <a:ext cx="5372100" cy="4370388"/>
          </a:xfrm>
          <a:prstGeom prst="rect">
            <a:avLst/>
          </a:prstGeom>
          <a:noFill/>
          <a:ln w="9525">
            <a:noFill/>
            <a:miter lim="800000"/>
            <a:headEnd/>
            <a:tailEnd/>
          </a:ln>
        </p:spPr>
      </p:pic>
      <p:sp>
        <p:nvSpPr>
          <p:cNvPr id="38914" name="Rectangle 2"/>
          <p:cNvSpPr>
            <a:spLocks noGrp="1" noChangeArrowheads="1"/>
          </p:cNvSpPr>
          <p:nvPr>
            <p:ph type="title"/>
          </p:nvPr>
        </p:nvSpPr>
        <p:spPr/>
        <p:txBody>
          <a:bodyPr/>
          <a:lstStyle/>
          <a:p>
            <a:pPr eaLnBrk="1" hangingPunct="1"/>
            <a:r>
              <a:rPr lang="es-MX" smtClean="0"/>
              <a:t>Parallel Amplifier: Informes de Concurrencia</a:t>
            </a:r>
          </a:p>
        </p:txBody>
      </p:sp>
      <p:sp>
        <p:nvSpPr>
          <p:cNvPr id="38915" name="Content Placeholder 15"/>
          <p:cNvSpPr>
            <a:spLocks noGrp="1"/>
          </p:cNvSpPr>
          <p:nvPr>
            <p:ph idx="1"/>
          </p:nvPr>
        </p:nvSpPr>
        <p:spPr>
          <a:xfrm>
            <a:off x="455613" y="1371600"/>
            <a:ext cx="2962275" cy="4343400"/>
          </a:xfrm>
        </p:spPr>
        <p:txBody>
          <a:bodyPr/>
          <a:lstStyle/>
          <a:p>
            <a:pPr marL="0" indent="0" eaLnBrk="1" hangingPunct="1"/>
            <a:r>
              <a:rPr lang="en-US" smtClean="0"/>
              <a:t>Source code Tab</a:t>
            </a:r>
          </a:p>
          <a:p>
            <a:pPr lvl="1" eaLnBrk="1" hangingPunct="1"/>
            <a:r>
              <a:rPr lang="en-US" smtClean="0"/>
              <a:t>Muestra el código fuente de la función seleccionada</a:t>
            </a:r>
          </a:p>
          <a:p>
            <a:pPr lvl="1" eaLnBrk="1" hangingPunct="1"/>
            <a:r>
              <a:rPr lang="en-US" smtClean="0"/>
              <a:t>Concurrencia desde las líneas ejecutadas mostradas en la columna “CPU Time”</a:t>
            </a:r>
          </a:p>
        </p:txBody>
      </p:sp>
      <p:sp>
        <p:nvSpPr>
          <p:cNvPr id="12" name="Slide Number Placeholder 3"/>
          <p:cNvSpPr>
            <a:spLocks noGrp="1"/>
          </p:cNvSpPr>
          <p:nvPr>
            <p:ph type="sldNum" sz="quarter" idx="11"/>
          </p:nvPr>
        </p:nvSpPr>
        <p:spPr/>
        <p:txBody>
          <a:bodyPr/>
          <a:lstStyle/>
          <a:p>
            <a:pPr>
              <a:defRPr/>
            </a:pPr>
            <a:fld id="{2AB87187-D09F-41E7-975C-DB09CA575F7B}" type="slidenum">
              <a:rPr lang="en-US"/>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pPr eaLnBrk="1" hangingPunct="1"/>
            <a:r>
              <a:rPr lang="es-MX" smtClean="0"/>
              <a:t>Parallel Amplifier: Informes de Concurrencia</a:t>
            </a:r>
          </a:p>
        </p:txBody>
      </p:sp>
      <p:sp>
        <p:nvSpPr>
          <p:cNvPr id="40962" name="Content Placeholder 15"/>
          <p:cNvSpPr>
            <a:spLocks noGrp="1"/>
          </p:cNvSpPr>
          <p:nvPr>
            <p:ph idx="1"/>
          </p:nvPr>
        </p:nvSpPr>
        <p:spPr>
          <a:xfrm>
            <a:off x="455613" y="1371600"/>
            <a:ext cx="4646612" cy="4343400"/>
          </a:xfrm>
        </p:spPr>
        <p:txBody>
          <a:bodyPr/>
          <a:lstStyle/>
          <a:p>
            <a:pPr marL="0" indent="0" eaLnBrk="1" hangingPunct="1"/>
            <a:r>
              <a:rPr lang="en-US" smtClean="0"/>
              <a:t>Pánel de Gráfica de resumen</a:t>
            </a:r>
          </a:p>
          <a:p>
            <a:pPr lvl="1" eaLnBrk="1" hangingPunct="1"/>
            <a:r>
              <a:rPr lang="en-US" smtClean="0"/>
              <a:t>La sección de texto resume los datos de concurrencia en la parte de arriba del pánel</a:t>
            </a:r>
          </a:p>
          <a:p>
            <a:pPr lvl="1" eaLnBrk="1" hangingPunct="1"/>
            <a:r>
              <a:rPr lang="en-US" smtClean="0"/>
              <a:t>La sección de la gráfica muestra la cantidad de tiempo gastado por la aplicación ejecutando los niveles de concurencia dados</a:t>
            </a:r>
          </a:p>
          <a:p>
            <a:pPr lvl="2" eaLnBrk="1" hangingPunct="1"/>
            <a:r>
              <a:rPr lang="en-US" smtClean="0"/>
              <a:t>Tiempo promedio de uso del CPU se mide en la eficiencia paralela</a:t>
            </a:r>
          </a:p>
          <a:p>
            <a:pPr lvl="2" eaLnBrk="1" hangingPunct="1"/>
            <a:r>
              <a:rPr lang="en-US" smtClean="0"/>
              <a:t>Podemos obtener detalles posicionando el ratón sobre los cuadros en la gráfica</a:t>
            </a:r>
          </a:p>
        </p:txBody>
      </p:sp>
      <p:sp>
        <p:nvSpPr>
          <p:cNvPr id="12" name="Slide Number Placeholder 3"/>
          <p:cNvSpPr>
            <a:spLocks noGrp="1"/>
          </p:cNvSpPr>
          <p:nvPr>
            <p:ph type="sldNum" sz="quarter" idx="11"/>
          </p:nvPr>
        </p:nvSpPr>
        <p:spPr/>
        <p:txBody>
          <a:bodyPr/>
          <a:lstStyle/>
          <a:p>
            <a:pPr>
              <a:defRPr/>
            </a:pPr>
            <a:fld id="{7791E612-4DBF-409E-94C0-C0D45255955D}" type="slidenum">
              <a:rPr lang="en-US"/>
              <a:pPr>
                <a:defRPr/>
              </a:pPr>
              <a:t>13</a:t>
            </a:fld>
            <a:endParaRPr lang="en-US"/>
          </a:p>
        </p:txBody>
      </p:sp>
      <p:pic>
        <p:nvPicPr>
          <p:cNvPr id="40964" name="Picture 5" descr="05 Concurrency Summary.jpg"/>
          <p:cNvPicPr>
            <a:picLocks noChangeAspect="1"/>
          </p:cNvPicPr>
          <p:nvPr/>
        </p:nvPicPr>
        <p:blipFill>
          <a:blip r:embed="rId3" cstate="print"/>
          <a:srcRect/>
          <a:stretch>
            <a:fillRect/>
          </a:stretch>
        </p:blipFill>
        <p:spPr bwMode="auto">
          <a:xfrm>
            <a:off x="5262563" y="1400175"/>
            <a:ext cx="1943100" cy="4286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5" descr="06 LW Bottom up.jpg"/>
          <p:cNvPicPr>
            <a:picLocks noChangeAspect="1"/>
          </p:cNvPicPr>
          <p:nvPr/>
        </p:nvPicPr>
        <p:blipFill>
          <a:blip r:embed="rId3" cstate="print"/>
          <a:srcRect/>
          <a:stretch>
            <a:fillRect/>
          </a:stretch>
        </p:blipFill>
        <p:spPr bwMode="auto">
          <a:xfrm>
            <a:off x="3548063" y="1362075"/>
            <a:ext cx="5373687" cy="4371975"/>
          </a:xfrm>
          <a:prstGeom prst="rect">
            <a:avLst/>
          </a:prstGeom>
          <a:noFill/>
          <a:ln w="9525">
            <a:noFill/>
            <a:miter lim="800000"/>
            <a:headEnd/>
            <a:tailEnd/>
          </a:ln>
        </p:spPr>
      </p:pic>
      <p:sp>
        <p:nvSpPr>
          <p:cNvPr id="43010" name="Rectangle 2"/>
          <p:cNvSpPr>
            <a:spLocks noGrp="1" noChangeArrowheads="1"/>
          </p:cNvSpPr>
          <p:nvPr>
            <p:ph type="title"/>
          </p:nvPr>
        </p:nvSpPr>
        <p:spPr/>
        <p:txBody>
          <a:bodyPr/>
          <a:lstStyle/>
          <a:p>
            <a:pPr eaLnBrk="1" hangingPunct="1"/>
            <a:r>
              <a:rPr lang="es-MX" smtClean="0"/>
              <a:t>Parallel Amplifier: Pantalla de Locks y Waits</a:t>
            </a:r>
          </a:p>
        </p:txBody>
      </p:sp>
      <p:sp>
        <p:nvSpPr>
          <p:cNvPr id="43011" name="Content Placeholder 15"/>
          <p:cNvSpPr>
            <a:spLocks noGrp="1"/>
          </p:cNvSpPr>
          <p:nvPr>
            <p:ph idx="1"/>
          </p:nvPr>
        </p:nvSpPr>
        <p:spPr>
          <a:xfrm>
            <a:off x="455613" y="1371600"/>
            <a:ext cx="2962275" cy="4343400"/>
          </a:xfrm>
        </p:spPr>
        <p:txBody>
          <a:bodyPr/>
          <a:lstStyle/>
          <a:p>
            <a:pPr marL="0" indent="0" eaLnBrk="1" hangingPunct="1"/>
            <a:r>
              <a:rPr lang="en-US" smtClean="0"/>
              <a:t>El pánel de análisis de Locks y Waits muestra por default Bottom-up</a:t>
            </a:r>
          </a:p>
          <a:p>
            <a:pPr lvl="1" eaLnBrk="1" hangingPunct="1"/>
            <a:r>
              <a:rPr lang="en-US" smtClean="0"/>
              <a:t>Organizado por objeto</a:t>
            </a:r>
          </a:p>
          <a:p>
            <a:pPr lvl="1" eaLnBrk="1" hangingPunct="1"/>
            <a:r>
              <a:rPr lang="en-US" smtClean="0"/>
              <a:t>El histograma muestra la cantidad de tiempo que los hilos experimentan dentro de una función durante la ejecución</a:t>
            </a:r>
          </a:p>
          <a:p>
            <a:pPr lvl="1" eaLnBrk="1" hangingPunct="1"/>
            <a:r>
              <a:rPr lang="en-US" smtClean="0"/>
              <a:t>Se usan colores para distinguir nivel de concurrencia</a:t>
            </a:r>
          </a:p>
        </p:txBody>
      </p:sp>
      <p:sp>
        <p:nvSpPr>
          <p:cNvPr id="12" name="Slide Number Placeholder 3"/>
          <p:cNvSpPr>
            <a:spLocks noGrp="1"/>
          </p:cNvSpPr>
          <p:nvPr>
            <p:ph type="sldNum" sz="quarter" idx="11"/>
          </p:nvPr>
        </p:nvSpPr>
        <p:spPr/>
        <p:txBody>
          <a:bodyPr/>
          <a:lstStyle/>
          <a:p>
            <a:pPr>
              <a:defRPr/>
            </a:pPr>
            <a:fld id="{572A03F1-6D0B-410B-982F-DA70E289BDAE}" type="slidenum">
              <a:rPr lang="en-US"/>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pPr eaLnBrk="1" hangingPunct="1"/>
            <a:r>
              <a:rPr lang="es-MX" smtClean="0"/>
              <a:t>Parallel Amplifier: Pantalla de Locks y Waits</a:t>
            </a:r>
          </a:p>
        </p:txBody>
      </p:sp>
      <p:sp>
        <p:nvSpPr>
          <p:cNvPr id="45058" name="Content Placeholder 15"/>
          <p:cNvSpPr>
            <a:spLocks noGrp="1"/>
          </p:cNvSpPr>
          <p:nvPr>
            <p:ph idx="1"/>
          </p:nvPr>
        </p:nvSpPr>
        <p:spPr>
          <a:xfrm>
            <a:off x="455613" y="1371600"/>
            <a:ext cx="2962275" cy="4343400"/>
          </a:xfrm>
        </p:spPr>
        <p:txBody>
          <a:bodyPr/>
          <a:lstStyle/>
          <a:p>
            <a:pPr marL="0" indent="0" eaLnBrk="1" hangingPunct="1"/>
            <a:r>
              <a:rPr lang="en-US" smtClean="0"/>
              <a:t>Árbol Top-down</a:t>
            </a:r>
          </a:p>
          <a:p>
            <a:pPr lvl="1" eaLnBrk="1" hangingPunct="1"/>
            <a:r>
              <a:rPr lang="en-US" smtClean="0"/>
              <a:t>Muestra la ruta en el </a:t>
            </a:r>
            <a:r>
              <a:rPr lang="es-ES" smtClean="0"/>
              <a:t>árbol de llamadas a los puntos dentro de la ejecución y el tiempo de espera causado por objetos de sincronización o funciones de E/S</a:t>
            </a:r>
            <a:endParaRPr lang="en-US" smtClean="0"/>
          </a:p>
        </p:txBody>
      </p:sp>
      <p:sp>
        <p:nvSpPr>
          <p:cNvPr id="12" name="Slide Number Placeholder 3"/>
          <p:cNvSpPr>
            <a:spLocks noGrp="1"/>
          </p:cNvSpPr>
          <p:nvPr>
            <p:ph type="sldNum" sz="quarter" idx="11"/>
          </p:nvPr>
        </p:nvSpPr>
        <p:spPr/>
        <p:txBody>
          <a:bodyPr/>
          <a:lstStyle/>
          <a:p>
            <a:pPr>
              <a:defRPr/>
            </a:pPr>
            <a:fld id="{EC00B2F8-D8E0-476E-9509-510D4511009E}" type="slidenum">
              <a:rPr lang="en-US"/>
              <a:pPr>
                <a:defRPr/>
              </a:pPr>
              <a:t>15</a:t>
            </a:fld>
            <a:endParaRPr lang="en-US"/>
          </a:p>
        </p:txBody>
      </p:sp>
      <p:pic>
        <p:nvPicPr>
          <p:cNvPr id="45060" name="Picture 6" descr="07 LW Top-down.jpg"/>
          <p:cNvPicPr>
            <a:picLocks noChangeAspect="1"/>
          </p:cNvPicPr>
          <p:nvPr/>
        </p:nvPicPr>
        <p:blipFill>
          <a:blip r:embed="rId3" cstate="print"/>
          <a:srcRect/>
          <a:stretch>
            <a:fillRect/>
          </a:stretch>
        </p:blipFill>
        <p:spPr bwMode="auto">
          <a:xfrm>
            <a:off x="3548063" y="1362075"/>
            <a:ext cx="5373687" cy="4371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pPr eaLnBrk="1" hangingPunct="1"/>
            <a:r>
              <a:rPr lang="es-MX" smtClean="0"/>
              <a:t>Parallel Amplifier: Pantalla de Locks y Waits</a:t>
            </a:r>
          </a:p>
        </p:txBody>
      </p:sp>
      <p:sp>
        <p:nvSpPr>
          <p:cNvPr id="47106" name="Content Placeholder 15"/>
          <p:cNvSpPr>
            <a:spLocks noGrp="1"/>
          </p:cNvSpPr>
          <p:nvPr>
            <p:ph idx="1"/>
          </p:nvPr>
        </p:nvSpPr>
        <p:spPr>
          <a:xfrm>
            <a:off x="455613" y="1371600"/>
            <a:ext cx="2962275" cy="4343400"/>
          </a:xfrm>
        </p:spPr>
        <p:txBody>
          <a:bodyPr/>
          <a:lstStyle/>
          <a:p>
            <a:pPr marL="0" indent="0" eaLnBrk="1" hangingPunct="1"/>
            <a:r>
              <a:rPr lang="en-US" smtClean="0"/>
              <a:t>Source code Tab</a:t>
            </a:r>
          </a:p>
          <a:p>
            <a:pPr lvl="1" eaLnBrk="1" hangingPunct="1"/>
            <a:r>
              <a:rPr lang="en-US" smtClean="0"/>
              <a:t>Muestra las líneas de código fuenta involucradas en regiones críticas de código protegidas por objetos de sincronización identificadas por el Amplifier</a:t>
            </a:r>
          </a:p>
        </p:txBody>
      </p:sp>
      <p:sp>
        <p:nvSpPr>
          <p:cNvPr id="12" name="Slide Number Placeholder 3"/>
          <p:cNvSpPr>
            <a:spLocks noGrp="1"/>
          </p:cNvSpPr>
          <p:nvPr>
            <p:ph type="sldNum" sz="quarter" idx="11"/>
          </p:nvPr>
        </p:nvSpPr>
        <p:spPr/>
        <p:txBody>
          <a:bodyPr/>
          <a:lstStyle/>
          <a:p>
            <a:pPr>
              <a:defRPr/>
            </a:pPr>
            <a:fld id="{BD4DD718-8E78-44CD-B28F-16ADA5620B8A}" type="slidenum">
              <a:rPr lang="en-US"/>
              <a:pPr>
                <a:defRPr/>
              </a:pPr>
              <a:t>16</a:t>
            </a:fld>
            <a:endParaRPr lang="en-US"/>
          </a:p>
        </p:txBody>
      </p:sp>
      <p:pic>
        <p:nvPicPr>
          <p:cNvPr id="47108" name="Picture 5" descr="08 LW Source line.jpg"/>
          <p:cNvPicPr>
            <a:picLocks noChangeAspect="1"/>
          </p:cNvPicPr>
          <p:nvPr/>
        </p:nvPicPr>
        <p:blipFill>
          <a:blip r:embed="rId3" cstate="print"/>
          <a:srcRect/>
          <a:stretch>
            <a:fillRect/>
          </a:stretch>
        </p:blipFill>
        <p:spPr bwMode="auto">
          <a:xfrm>
            <a:off x="3548063" y="1362075"/>
            <a:ext cx="5373687" cy="4371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4B2A83EF-C0DC-45BD-9F2D-94824EE16456}" type="slidenum">
              <a:rPr lang="en-US"/>
              <a:pPr>
                <a:defRPr/>
              </a:pPr>
              <a:t>17</a:t>
            </a:fld>
            <a:endParaRPr lang="en-US"/>
          </a:p>
        </p:txBody>
      </p:sp>
      <p:sp>
        <p:nvSpPr>
          <p:cNvPr id="49154" name="Rectangle 4"/>
          <p:cNvSpPr>
            <a:spLocks noGrp="1" noChangeArrowheads="1"/>
          </p:cNvSpPr>
          <p:nvPr>
            <p:ph type="title"/>
          </p:nvPr>
        </p:nvSpPr>
        <p:spPr/>
        <p:txBody>
          <a:bodyPr/>
          <a:lstStyle/>
          <a:p>
            <a:pPr eaLnBrk="1" hangingPunct="1"/>
            <a:r>
              <a:rPr lang="es-MX" smtClean="0"/>
              <a:t>Actividad 1b</a:t>
            </a:r>
          </a:p>
        </p:txBody>
      </p:sp>
      <p:sp>
        <p:nvSpPr>
          <p:cNvPr id="49155" name="Rectangle 5"/>
          <p:cNvSpPr>
            <a:spLocks noGrp="1" noChangeArrowheads="1"/>
          </p:cNvSpPr>
          <p:nvPr>
            <p:ph type="body" idx="1"/>
          </p:nvPr>
        </p:nvSpPr>
        <p:spPr/>
        <p:txBody>
          <a:bodyPr/>
          <a:lstStyle/>
          <a:p>
            <a:pPr marL="0" indent="0" eaLnBrk="1" hangingPunct="1"/>
            <a:r>
              <a:rPr lang="es-MX" smtClean="0"/>
              <a:t>Versión paralela del código “friendly numbers”</a:t>
            </a:r>
          </a:p>
          <a:p>
            <a:pPr lvl="1" eaLnBrk="1" hangingPunct="1"/>
            <a:r>
              <a:rPr lang="es-MX" smtClean="0"/>
              <a:t>¿Hay un problema de rendimiento?</a:t>
            </a:r>
          </a:p>
          <a:p>
            <a:pPr marL="0" indent="0" eaLnBrk="1" hangingPunct="1"/>
            <a:r>
              <a:rPr lang="es-MX" smtClean="0"/>
              <a:t>Meta</a:t>
            </a:r>
          </a:p>
          <a:p>
            <a:pPr lvl="1" eaLnBrk="1" hangingPunct="1"/>
            <a:r>
              <a:rPr lang="es-MX" smtClean="0"/>
              <a:t>Examina las actividades de los hilos revisando las diferentes pantallas</a:t>
            </a:r>
          </a:p>
          <a:p>
            <a:pPr lvl="1" eaLnBrk="1" hangingPunct="1"/>
            <a:r>
              <a:rPr lang="es-MX" smtClean="0"/>
              <a:t>Determina la utilización del sistema</a:t>
            </a:r>
          </a:p>
          <a:p>
            <a:pPr lvl="1" eaLnBrk="1" hangingPunct="1"/>
            <a:r>
              <a:rPr lang="es-MX" smtClean="0"/>
              <a:t>Identifica cualquier problema de rendimiento</a:t>
            </a:r>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s-MX" smtClean="0"/>
              <a:t>Problemas de Rendimiento Comunes</a:t>
            </a:r>
          </a:p>
        </p:txBody>
      </p:sp>
      <p:sp>
        <p:nvSpPr>
          <p:cNvPr id="51202" name="Rectangle 3"/>
          <p:cNvSpPr>
            <a:spLocks noGrp="1" noChangeArrowheads="1"/>
          </p:cNvSpPr>
          <p:nvPr>
            <p:ph type="body" idx="1"/>
          </p:nvPr>
        </p:nvSpPr>
        <p:spPr/>
        <p:txBody>
          <a:bodyPr/>
          <a:lstStyle/>
          <a:p>
            <a:r>
              <a:rPr lang="es-MX" smtClean="0"/>
              <a:t>Carga de trabajo</a:t>
            </a:r>
          </a:p>
          <a:p>
            <a:pPr lvl="1"/>
            <a:r>
              <a:rPr lang="es-MX" smtClean="0"/>
              <a:t>Distribución impropia del trabajo paralelo</a:t>
            </a:r>
          </a:p>
          <a:p>
            <a:r>
              <a:rPr lang="es-MX" smtClean="0"/>
              <a:t>Sincronización</a:t>
            </a:r>
          </a:p>
          <a:p>
            <a:pPr lvl="1"/>
            <a:r>
              <a:rPr lang="es-MX" smtClean="0"/>
              <a:t>Uso excesivo de datos globales, contención del mismo objeto de sincronización</a:t>
            </a:r>
          </a:p>
          <a:p>
            <a:r>
              <a:rPr lang="es-MX" smtClean="0"/>
              <a:t>Sobrecarga del Paralelismo</a:t>
            </a:r>
          </a:p>
          <a:p>
            <a:pPr lvl="1"/>
            <a:r>
              <a:rPr lang="es-MX" smtClean="0"/>
              <a:t>Dado por la creación de hilos, planificación..</a:t>
            </a:r>
          </a:p>
          <a:p>
            <a:r>
              <a:rPr lang="es-MX" smtClean="0"/>
              <a:t>Granularidad</a:t>
            </a:r>
          </a:p>
          <a:p>
            <a:pPr lvl="1"/>
            <a:r>
              <a:rPr lang="es-MX" smtClean="0"/>
              <a:t>No hay suficiente trabajo para hacer en paralelo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s-MX" smtClean="0"/>
              <a:t>Carga Desbalanceada</a:t>
            </a:r>
          </a:p>
        </p:txBody>
      </p:sp>
      <p:sp>
        <p:nvSpPr>
          <p:cNvPr id="53250" name="Rectangle 3"/>
          <p:cNvSpPr>
            <a:spLocks noGrp="1" noChangeArrowheads="1"/>
          </p:cNvSpPr>
          <p:nvPr>
            <p:ph type="body" idx="1"/>
          </p:nvPr>
        </p:nvSpPr>
        <p:spPr/>
        <p:txBody>
          <a:bodyPr/>
          <a:lstStyle/>
          <a:p>
            <a:r>
              <a:rPr lang="es-MX" smtClean="0"/>
              <a:t>Trabajo desigual nos llevan a hilos ociosos y tiempo desperdiciado</a:t>
            </a:r>
          </a:p>
        </p:txBody>
      </p:sp>
      <p:pic>
        <p:nvPicPr>
          <p:cNvPr id="53251" name="Picture 4" descr="MCj03234140000[1]"/>
          <p:cNvPicPr>
            <a:picLocks noChangeAspect="1" noChangeArrowheads="1"/>
          </p:cNvPicPr>
          <p:nvPr/>
        </p:nvPicPr>
        <p:blipFill>
          <a:blip r:embed="rId3" cstate="print"/>
          <a:srcRect/>
          <a:stretch>
            <a:fillRect/>
          </a:stretch>
        </p:blipFill>
        <p:spPr bwMode="auto">
          <a:xfrm>
            <a:off x="7475538" y="4398963"/>
            <a:ext cx="1101725" cy="1169987"/>
          </a:xfrm>
          <a:prstGeom prst="rect">
            <a:avLst/>
          </a:prstGeom>
          <a:noFill/>
          <a:ln w="9525">
            <a:noFill/>
            <a:miter lim="800000"/>
            <a:headEnd/>
            <a:tailEnd/>
          </a:ln>
        </p:spPr>
      </p:pic>
      <p:grpSp>
        <p:nvGrpSpPr>
          <p:cNvPr id="53252" name="Group 5"/>
          <p:cNvGrpSpPr>
            <a:grpSpLocks/>
          </p:cNvGrpSpPr>
          <p:nvPr/>
        </p:nvGrpSpPr>
        <p:grpSpPr bwMode="auto">
          <a:xfrm>
            <a:off x="44450" y="2633663"/>
            <a:ext cx="7335838" cy="3333750"/>
            <a:chOff x="28" y="1659"/>
            <a:chExt cx="4621" cy="2100"/>
          </a:xfrm>
        </p:grpSpPr>
        <p:sp>
          <p:nvSpPr>
            <p:cNvPr id="53253" name="Rectangle 6"/>
            <p:cNvSpPr>
              <a:spLocks noChangeArrowheads="1"/>
            </p:cNvSpPr>
            <p:nvPr/>
          </p:nvSpPr>
          <p:spPr bwMode="auto">
            <a:xfrm>
              <a:off x="4545" y="1906"/>
              <a:ext cx="104" cy="204"/>
            </a:xfrm>
            <a:prstGeom prst="rect">
              <a:avLst/>
            </a:prstGeom>
            <a:solidFill>
              <a:srgbClr val="00FF00"/>
            </a:solidFill>
            <a:ln w="9525">
              <a:solidFill>
                <a:schemeClr val="tx1"/>
              </a:solidFill>
              <a:miter lim="800000"/>
              <a:headEnd/>
              <a:tailEnd/>
            </a:ln>
          </p:spPr>
          <p:txBody>
            <a:bodyPr wrap="none" anchor="ctr"/>
            <a:lstStyle/>
            <a:p>
              <a:pPr eaLnBrk="0" hangingPunct="0"/>
              <a:r>
                <a:rPr lang="en-US" sz="2400">
                  <a:latin typeface="Times New Roman" pitchFamily="18" charset="0"/>
                </a:rPr>
                <a:t>  Ocupado</a:t>
              </a:r>
            </a:p>
          </p:txBody>
        </p:sp>
        <p:sp>
          <p:nvSpPr>
            <p:cNvPr id="53254" name="Rectangle 7"/>
            <p:cNvSpPr>
              <a:spLocks noChangeArrowheads="1"/>
            </p:cNvSpPr>
            <p:nvPr/>
          </p:nvSpPr>
          <p:spPr bwMode="auto">
            <a:xfrm>
              <a:off x="4540" y="2261"/>
              <a:ext cx="104" cy="205"/>
            </a:xfrm>
            <a:prstGeom prst="rect">
              <a:avLst/>
            </a:prstGeom>
            <a:solidFill>
              <a:srgbClr val="FF0000"/>
            </a:solidFill>
            <a:ln w="9525">
              <a:solidFill>
                <a:schemeClr val="tx1"/>
              </a:solidFill>
              <a:miter lim="800000"/>
              <a:headEnd/>
              <a:tailEnd/>
            </a:ln>
          </p:spPr>
          <p:txBody>
            <a:bodyPr wrap="none" anchor="ctr"/>
            <a:lstStyle/>
            <a:p>
              <a:pPr eaLnBrk="0" hangingPunct="0"/>
              <a:r>
                <a:rPr lang="en-US" sz="2400">
                  <a:latin typeface="Times New Roman" pitchFamily="18" charset="0"/>
                </a:rPr>
                <a:t>  Ocioso</a:t>
              </a:r>
            </a:p>
          </p:txBody>
        </p:sp>
        <p:sp>
          <p:nvSpPr>
            <p:cNvPr id="53255" name="Line 8"/>
            <p:cNvSpPr>
              <a:spLocks noChangeShapeType="1"/>
            </p:cNvSpPr>
            <p:nvPr/>
          </p:nvSpPr>
          <p:spPr bwMode="auto">
            <a:xfrm rot="-5400000">
              <a:off x="2287" y="2699"/>
              <a:ext cx="0" cy="1345"/>
            </a:xfrm>
            <a:prstGeom prst="line">
              <a:avLst/>
            </a:prstGeom>
            <a:noFill/>
            <a:ln w="28575">
              <a:solidFill>
                <a:schemeClr val="tx1"/>
              </a:solidFill>
              <a:round/>
              <a:headEnd/>
              <a:tailEnd type="triangle" w="med" len="med"/>
            </a:ln>
          </p:spPr>
          <p:txBody>
            <a:bodyPr wrap="none" anchor="ctr">
              <a:spAutoFit/>
            </a:bodyPr>
            <a:lstStyle/>
            <a:p>
              <a:endParaRPr lang="es-MX"/>
            </a:p>
          </p:txBody>
        </p:sp>
        <p:sp>
          <p:nvSpPr>
            <p:cNvPr id="53256" name="Text Box 9"/>
            <p:cNvSpPr txBox="1">
              <a:spLocks noChangeArrowheads="1"/>
            </p:cNvSpPr>
            <p:nvPr/>
          </p:nvSpPr>
          <p:spPr bwMode="auto">
            <a:xfrm>
              <a:off x="1910" y="3386"/>
              <a:ext cx="978" cy="288"/>
            </a:xfrm>
            <a:prstGeom prst="rect">
              <a:avLst/>
            </a:prstGeom>
            <a:noFill/>
            <a:ln w="9525">
              <a:noFill/>
              <a:miter lim="800000"/>
              <a:headEnd/>
              <a:tailEnd/>
            </a:ln>
          </p:spPr>
          <p:txBody>
            <a:bodyPr>
              <a:spAutoFit/>
            </a:bodyPr>
            <a:lstStyle/>
            <a:p>
              <a:pPr eaLnBrk="0" hangingPunct="0"/>
              <a:r>
                <a:rPr lang="en-US" sz="2400" b="1">
                  <a:latin typeface="Arial" charset="0"/>
                </a:rPr>
                <a:t>Tiempo</a:t>
              </a:r>
            </a:p>
          </p:txBody>
        </p:sp>
        <p:sp>
          <p:nvSpPr>
            <p:cNvPr id="53257" name="Text Box 10"/>
            <p:cNvSpPr txBox="1">
              <a:spLocks noChangeArrowheads="1"/>
            </p:cNvSpPr>
            <p:nvPr/>
          </p:nvSpPr>
          <p:spPr bwMode="auto">
            <a:xfrm>
              <a:off x="35" y="1922"/>
              <a:ext cx="542" cy="173"/>
            </a:xfrm>
            <a:prstGeom prst="rect">
              <a:avLst/>
            </a:prstGeom>
            <a:solidFill>
              <a:srgbClr val="001E8A"/>
            </a:solidFill>
            <a:ln w="12700">
              <a:noFill/>
              <a:miter lim="800000"/>
              <a:headEnd type="none" w="sm" len="sm"/>
              <a:tailEnd type="none" w="sm" len="sm"/>
            </a:ln>
          </p:spPr>
          <p:txBody>
            <a:bodyPr>
              <a:spAutoFit/>
            </a:bodyPr>
            <a:lstStyle/>
            <a:p>
              <a:pPr algn="ctr" eaLnBrk="0" hangingPunct="0">
                <a:spcBef>
                  <a:spcPct val="50000"/>
                </a:spcBef>
              </a:pPr>
              <a:r>
                <a:rPr lang="en-US" sz="1200" b="1">
                  <a:latin typeface="Arial" charset="0"/>
                </a:rPr>
                <a:t>Hilo 0</a:t>
              </a:r>
            </a:p>
          </p:txBody>
        </p:sp>
        <p:sp>
          <p:nvSpPr>
            <p:cNvPr id="53258" name="Text Box 11"/>
            <p:cNvSpPr txBox="1">
              <a:spLocks noChangeArrowheads="1"/>
            </p:cNvSpPr>
            <p:nvPr/>
          </p:nvSpPr>
          <p:spPr bwMode="auto">
            <a:xfrm>
              <a:off x="28" y="2277"/>
              <a:ext cx="542" cy="173"/>
            </a:xfrm>
            <a:prstGeom prst="rect">
              <a:avLst/>
            </a:prstGeom>
            <a:solidFill>
              <a:srgbClr val="001E8A"/>
            </a:solidFill>
            <a:ln w="12700">
              <a:noFill/>
              <a:miter lim="800000"/>
              <a:headEnd type="none" w="sm" len="sm"/>
              <a:tailEnd type="none" w="sm" len="sm"/>
            </a:ln>
          </p:spPr>
          <p:txBody>
            <a:bodyPr>
              <a:spAutoFit/>
            </a:bodyPr>
            <a:lstStyle/>
            <a:p>
              <a:pPr algn="ctr" eaLnBrk="0" hangingPunct="0">
                <a:spcBef>
                  <a:spcPct val="50000"/>
                </a:spcBef>
              </a:pPr>
              <a:r>
                <a:rPr lang="en-US" sz="1200" b="1">
                  <a:latin typeface="Arial" charset="0"/>
                </a:rPr>
                <a:t>Hilo 1</a:t>
              </a:r>
            </a:p>
          </p:txBody>
        </p:sp>
        <p:sp>
          <p:nvSpPr>
            <p:cNvPr id="53259" name="Text Box 12"/>
            <p:cNvSpPr txBox="1">
              <a:spLocks noChangeArrowheads="1"/>
            </p:cNvSpPr>
            <p:nvPr/>
          </p:nvSpPr>
          <p:spPr bwMode="auto">
            <a:xfrm>
              <a:off x="28" y="2627"/>
              <a:ext cx="542" cy="173"/>
            </a:xfrm>
            <a:prstGeom prst="rect">
              <a:avLst/>
            </a:prstGeom>
            <a:solidFill>
              <a:srgbClr val="001E8A"/>
            </a:solidFill>
            <a:ln w="12700">
              <a:noFill/>
              <a:miter lim="800000"/>
              <a:headEnd type="none" w="sm" len="sm"/>
              <a:tailEnd type="none" w="sm" len="sm"/>
            </a:ln>
          </p:spPr>
          <p:txBody>
            <a:bodyPr>
              <a:spAutoFit/>
            </a:bodyPr>
            <a:lstStyle/>
            <a:p>
              <a:pPr algn="ctr" eaLnBrk="0" hangingPunct="0">
                <a:spcBef>
                  <a:spcPct val="50000"/>
                </a:spcBef>
              </a:pPr>
              <a:r>
                <a:rPr lang="en-US" sz="1200" b="1">
                  <a:latin typeface="Arial" charset="0"/>
                </a:rPr>
                <a:t>Hilo 2</a:t>
              </a:r>
            </a:p>
          </p:txBody>
        </p:sp>
        <p:sp>
          <p:nvSpPr>
            <p:cNvPr id="53260" name="Text Box 13"/>
            <p:cNvSpPr txBox="1">
              <a:spLocks noChangeArrowheads="1"/>
            </p:cNvSpPr>
            <p:nvPr/>
          </p:nvSpPr>
          <p:spPr bwMode="auto">
            <a:xfrm>
              <a:off x="28" y="2989"/>
              <a:ext cx="542" cy="173"/>
            </a:xfrm>
            <a:prstGeom prst="rect">
              <a:avLst/>
            </a:prstGeom>
            <a:solidFill>
              <a:srgbClr val="001E8A"/>
            </a:solidFill>
            <a:ln w="12700">
              <a:noFill/>
              <a:miter lim="800000"/>
              <a:headEnd type="none" w="sm" len="sm"/>
              <a:tailEnd type="none" w="sm" len="sm"/>
            </a:ln>
          </p:spPr>
          <p:txBody>
            <a:bodyPr>
              <a:spAutoFit/>
            </a:bodyPr>
            <a:lstStyle/>
            <a:p>
              <a:pPr algn="ctr" eaLnBrk="0" hangingPunct="0">
                <a:spcBef>
                  <a:spcPct val="50000"/>
                </a:spcBef>
              </a:pPr>
              <a:r>
                <a:rPr lang="en-US" sz="1200" b="1">
                  <a:latin typeface="Arial" charset="0"/>
                </a:rPr>
                <a:t>Hilo 3</a:t>
              </a:r>
            </a:p>
          </p:txBody>
        </p:sp>
        <p:sp>
          <p:nvSpPr>
            <p:cNvPr id="53261" name="Rectangle 14"/>
            <p:cNvSpPr>
              <a:spLocks noChangeArrowheads="1"/>
            </p:cNvSpPr>
            <p:nvPr/>
          </p:nvSpPr>
          <p:spPr bwMode="auto">
            <a:xfrm rot="-5400000">
              <a:off x="1653" y="1870"/>
              <a:ext cx="228" cy="2280"/>
            </a:xfrm>
            <a:prstGeom prst="rect">
              <a:avLst/>
            </a:prstGeom>
            <a:noFill/>
            <a:ln w="9525">
              <a:noFill/>
              <a:miter lim="800000"/>
              <a:headEnd/>
              <a:tailEnd/>
            </a:ln>
          </p:spPr>
          <p:txBody>
            <a:bodyPr wrap="none" anchor="ctr">
              <a:spAutoFit/>
            </a:bodyPr>
            <a:lstStyle/>
            <a:p>
              <a:endParaRPr lang="es-MX"/>
            </a:p>
          </p:txBody>
        </p:sp>
        <p:sp>
          <p:nvSpPr>
            <p:cNvPr id="53262" name="Rectangle 15"/>
            <p:cNvSpPr>
              <a:spLocks noChangeArrowheads="1"/>
            </p:cNvSpPr>
            <p:nvPr/>
          </p:nvSpPr>
          <p:spPr bwMode="auto">
            <a:xfrm rot="-5400000">
              <a:off x="1679" y="1888"/>
              <a:ext cx="275" cy="2379"/>
            </a:xfrm>
            <a:prstGeom prst="rect">
              <a:avLst/>
            </a:prstGeom>
            <a:solidFill>
              <a:srgbClr val="00FF00"/>
            </a:solidFill>
            <a:ln w="9525">
              <a:solidFill>
                <a:schemeClr val="tx1"/>
              </a:solidFill>
              <a:miter lim="800000"/>
              <a:headEnd/>
              <a:tailEnd/>
            </a:ln>
          </p:spPr>
          <p:txBody>
            <a:bodyPr anchor="ctr">
              <a:spAutoFit/>
            </a:bodyPr>
            <a:lstStyle/>
            <a:p>
              <a:endParaRPr lang="es-MX"/>
            </a:p>
          </p:txBody>
        </p:sp>
        <p:sp>
          <p:nvSpPr>
            <p:cNvPr id="53263" name="Rectangle 16"/>
            <p:cNvSpPr>
              <a:spLocks noChangeArrowheads="1"/>
            </p:cNvSpPr>
            <p:nvPr/>
          </p:nvSpPr>
          <p:spPr bwMode="auto">
            <a:xfrm rot="-5400000">
              <a:off x="2274" y="927"/>
              <a:ext cx="275" cy="3570"/>
            </a:xfrm>
            <a:prstGeom prst="rect">
              <a:avLst/>
            </a:prstGeom>
            <a:solidFill>
              <a:srgbClr val="00FF00"/>
            </a:solidFill>
            <a:ln w="9525">
              <a:solidFill>
                <a:schemeClr val="tx1"/>
              </a:solidFill>
              <a:miter lim="800000"/>
              <a:headEnd/>
              <a:tailEnd/>
            </a:ln>
          </p:spPr>
          <p:txBody>
            <a:bodyPr anchor="ctr">
              <a:spAutoFit/>
            </a:bodyPr>
            <a:lstStyle/>
            <a:p>
              <a:endParaRPr lang="es-MX"/>
            </a:p>
          </p:txBody>
        </p:sp>
        <p:sp>
          <p:nvSpPr>
            <p:cNvPr id="53264" name="Rectangle 17"/>
            <p:cNvSpPr>
              <a:spLocks noChangeArrowheads="1"/>
            </p:cNvSpPr>
            <p:nvPr/>
          </p:nvSpPr>
          <p:spPr bwMode="auto">
            <a:xfrm rot="-5400000">
              <a:off x="3323" y="2341"/>
              <a:ext cx="275" cy="1473"/>
            </a:xfrm>
            <a:prstGeom prst="rect">
              <a:avLst/>
            </a:prstGeom>
            <a:solidFill>
              <a:srgbClr val="FF0000"/>
            </a:solidFill>
            <a:ln w="9525">
              <a:solidFill>
                <a:schemeClr val="tx1"/>
              </a:solidFill>
              <a:miter lim="800000"/>
              <a:headEnd/>
              <a:tailEnd/>
            </a:ln>
          </p:spPr>
          <p:txBody>
            <a:bodyPr anchor="ctr">
              <a:spAutoFit/>
            </a:bodyPr>
            <a:lstStyle/>
            <a:p>
              <a:endParaRPr lang="es-MX"/>
            </a:p>
          </p:txBody>
        </p:sp>
        <p:sp>
          <p:nvSpPr>
            <p:cNvPr id="53265" name="Rectangle 18"/>
            <p:cNvSpPr>
              <a:spLocks noChangeArrowheads="1"/>
            </p:cNvSpPr>
            <p:nvPr/>
          </p:nvSpPr>
          <p:spPr bwMode="auto">
            <a:xfrm rot="-5400000">
              <a:off x="1655" y="787"/>
              <a:ext cx="228" cy="2280"/>
            </a:xfrm>
            <a:prstGeom prst="rect">
              <a:avLst/>
            </a:prstGeom>
            <a:noFill/>
            <a:ln w="9525">
              <a:noFill/>
              <a:miter lim="800000"/>
              <a:headEnd/>
              <a:tailEnd/>
            </a:ln>
          </p:spPr>
          <p:txBody>
            <a:bodyPr wrap="none" anchor="ctr">
              <a:spAutoFit/>
            </a:bodyPr>
            <a:lstStyle/>
            <a:p>
              <a:endParaRPr lang="es-MX"/>
            </a:p>
          </p:txBody>
        </p:sp>
        <p:sp>
          <p:nvSpPr>
            <p:cNvPr id="53266" name="Rectangle 19"/>
            <p:cNvSpPr>
              <a:spLocks noChangeArrowheads="1"/>
            </p:cNvSpPr>
            <p:nvPr/>
          </p:nvSpPr>
          <p:spPr bwMode="auto">
            <a:xfrm rot="-5400000">
              <a:off x="1931" y="555"/>
              <a:ext cx="275" cy="2880"/>
            </a:xfrm>
            <a:prstGeom prst="rect">
              <a:avLst/>
            </a:prstGeom>
            <a:solidFill>
              <a:srgbClr val="00FF00"/>
            </a:solidFill>
            <a:ln w="9525">
              <a:solidFill>
                <a:schemeClr val="tx1"/>
              </a:solidFill>
              <a:miter lim="800000"/>
              <a:headEnd/>
              <a:tailEnd/>
            </a:ln>
          </p:spPr>
          <p:txBody>
            <a:bodyPr anchor="ctr">
              <a:spAutoFit/>
            </a:bodyPr>
            <a:lstStyle/>
            <a:p>
              <a:endParaRPr lang="es-MX"/>
            </a:p>
          </p:txBody>
        </p:sp>
        <p:sp>
          <p:nvSpPr>
            <p:cNvPr id="53267" name="Rectangle 20"/>
            <p:cNvSpPr>
              <a:spLocks noChangeArrowheads="1"/>
            </p:cNvSpPr>
            <p:nvPr/>
          </p:nvSpPr>
          <p:spPr bwMode="auto">
            <a:xfrm rot="-5400000">
              <a:off x="2275" y="580"/>
              <a:ext cx="275" cy="3550"/>
            </a:xfrm>
            <a:prstGeom prst="rect">
              <a:avLst/>
            </a:prstGeom>
            <a:solidFill>
              <a:srgbClr val="00FF00"/>
            </a:solidFill>
            <a:ln w="9525">
              <a:solidFill>
                <a:schemeClr val="tx1"/>
              </a:solidFill>
              <a:miter lim="800000"/>
              <a:headEnd/>
              <a:tailEnd/>
            </a:ln>
          </p:spPr>
          <p:txBody>
            <a:bodyPr anchor="ctr">
              <a:spAutoFit/>
            </a:bodyPr>
            <a:lstStyle/>
            <a:p>
              <a:endParaRPr lang="es-MX"/>
            </a:p>
          </p:txBody>
        </p:sp>
        <p:sp>
          <p:nvSpPr>
            <p:cNvPr id="53268" name="Rectangle 21"/>
            <p:cNvSpPr>
              <a:spLocks noChangeArrowheads="1"/>
            </p:cNvSpPr>
            <p:nvPr/>
          </p:nvSpPr>
          <p:spPr bwMode="auto">
            <a:xfrm rot="-5400000">
              <a:off x="3703" y="1636"/>
              <a:ext cx="275" cy="717"/>
            </a:xfrm>
            <a:prstGeom prst="rect">
              <a:avLst/>
            </a:prstGeom>
            <a:solidFill>
              <a:srgbClr val="FF0000"/>
            </a:solidFill>
            <a:ln w="9525">
              <a:solidFill>
                <a:schemeClr val="tx1"/>
              </a:solidFill>
              <a:miter lim="800000"/>
              <a:headEnd/>
              <a:tailEnd/>
            </a:ln>
          </p:spPr>
          <p:txBody>
            <a:bodyPr anchor="ctr">
              <a:spAutoFit/>
            </a:bodyPr>
            <a:lstStyle/>
            <a:p>
              <a:endParaRPr lang="es-MX"/>
            </a:p>
          </p:txBody>
        </p:sp>
        <p:sp>
          <p:nvSpPr>
            <p:cNvPr id="53269" name="Line 22"/>
            <p:cNvSpPr>
              <a:spLocks noChangeShapeType="1"/>
            </p:cNvSpPr>
            <p:nvPr/>
          </p:nvSpPr>
          <p:spPr bwMode="auto">
            <a:xfrm rot="-5400000">
              <a:off x="3327" y="2529"/>
              <a:ext cx="1739" cy="0"/>
            </a:xfrm>
            <a:prstGeom prst="line">
              <a:avLst/>
            </a:prstGeom>
            <a:noFill/>
            <a:ln w="28575">
              <a:solidFill>
                <a:schemeClr val="tx1"/>
              </a:solidFill>
              <a:round/>
              <a:headEnd/>
              <a:tailEnd/>
            </a:ln>
          </p:spPr>
          <p:txBody>
            <a:bodyPr wrap="none" anchor="ctr">
              <a:spAutoFit/>
            </a:bodyPr>
            <a:lstStyle/>
            <a:p>
              <a:endParaRPr lang="es-MX"/>
            </a:p>
          </p:txBody>
        </p:sp>
        <p:sp>
          <p:nvSpPr>
            <p:cNvPr id="53270" name="Line 23"/>
            <p:cNvSpPr>
              <a:spLocks noChangeShapeType="1"/>
            </p:cNvSpPr>
            <p:nvPr/>
          </p:nvSpPr>
          <p:spPr bwMode="auto">
            <a:xfrm rot="-5400000">
              <a:off x="-243" y="2529"/>
              <a:ext cx="1739" cy="0"/>
            </a:xfrm>
            <a:prstGeom prst="line">
              <a:avLst/>
            </a:prstGeom>
            <a:noFill/>
            <a:ln w="28575">
              <a:solidFill>
                <a:schemeClr val="tx1"/>
              </a:solidFill>
              <a:round/>
              <a:headEnd/>
              <a:tailEnd/>
            </a:ln>
          </p:spPr>
          <p:txBody>
            <a:bodyPr wrap="none" anchor="ctr">
              <a:spAutoFit/>
            </a:bodyPr>
            <a:lstStyle/>
            <a:p>
              <a:endParaRPr lang="es-MX"/>
            </a:p>
          </p:txBody>
        </p:sp>
        <p:sp>
          <p:nvSpPr>
            <p:cNvPr id="53271" name="Text Box 24"/>
            <p:cNvSpPr txBox="1">
              <a:spLocks noChangeArrowheads="1"/>
            </p:cNvSpPr>
            <p:nvPr/>
          </p:nvSpPr>
          <p:spPr bwMode="auto">
            <a:xfrm>
              <a:off x="356" y="3463"/>
              <a:ext cx="535" cy="296"/>
            </a:xfrm>
            <a:prstGeom prst="rect">
              <a:avLst/>
            </a:prstGeom>
            <a:solidFill>
              <a:srgbClr val="001E8A"/>
            </a:solidFill>
            <a:ln w="12700">
              <a:solidFill>
                <a:schemeClr val="tx1"/>
              </a:solidFill>
              <a:miter lim="800000"/>
              <a:headEnd type="none" w="sm" len="sm"/>
              <a:tailEnd type="none" w="sm" len="sm"/>
            </a:ln>
          </p:spPr>
          <p:txBody>
            <a:bodyPr>
              <a:spAutoFit/>
            </a:bodyPr>
            <a:lstStyle/>
            <a:p>
              <a:pPr algn="ctr" eaLnBrk="0" hangingPunct="0">
                <a:spcBef>
                  <a:spcPct val="50000"/>
                </a:spcBef>
              </a:pPr>
              <a:r>
                <a:rPr lang="en-US" sz="1200" b="1">
                  <a:latin typeface="Arial" charset="0"/>
                </a:rPr>
                <a:t>Inician hilos</a:t>
              </a:r>
            </a:p>
          </p:txBody>
        </p:sp>
        <p:sp>
          <p:nvSpPr>
            <p:cNvPr id="53272" name="Text Box 25"/>
            <p:cNvSpPr txBox="1">
              <a:spLocks noChangeArrowheads="1"/>
            </p:cNvSpPr>
            <p:nvPr/>
          </p:nvSpPr>
          <p:spPr bwMode="auto">
            <a:xfrm>
              <a:off x="3943" y="3462"/>
              <a:ext cx="507" cy="258"/>
            </a:xfrm>
            <a:prstGeom prst="rect">
              <a:avLst/>
            </a:prstGeom>
            <a:solidFill>
              <a:srgbClr val="001E8A"/>
            </a:solidFill>
            <a:ln w="12700">
              <a:solidFill>
                <a:schemeClr val="tx1"/>
              </a:solidFill>
              <a:miter lim="800000"/>
              <a:headEnd type="none" w="sm" len="sm"/>
              <a:tailEnd type="none" w="sm" len="sm"/>
            </a:ln>
          </p:spPr>
          <p:txBody>
            <a:bodyPr>
              <a:spAutoFit/>
            </a:bodyPr>
            <a:lstStyle/>
            <a:p>
              <a:pPr algn="ctr" eaLnBrk="0" hangingPunct="0">
                <a:spcBef>
                  <a:spcPct val="50000"/>
                </a:spcBef>
              </a:pPr>
              <a:r>
                <a:rPr lang="en-US" sz="1000" b="1">
                  <a:latin typeface="Arial" charset="0"/>
                </a:rPr>
                <a:t>Se unen los hilos</a:t>
              </a:r>
            </a:p>
          </p:txBody>
        </p:sp>
        <p:sp>
          <p:nvSpPr>
            <p:cNvPr id="53273" name="Rectangle 26"/>
            <p:cNvSpPr>
              <a:spLocks noChangeArrowheads="1"/>
            </p:cNvSpPr>
            <p:nvPr/>
          </p:nvSpPr>
          <p:spPr bwMode="auto">
            <a:xfrm rot="-5400000">
              <a:off x="2862" y="1521"/>
              <a:ext cx="275" cy="2384"/>
            </a:xfrm>
            <a:prstGeom prst="rect">
              <a:avLst/>
            </a:prstGeom>
            <a:solidFill>
              <a:srgbClr val="FF3300"/>
            </a:solidFill>
            <a:ln w="9525">
              <a:solidFill>
                <a:schemeClr val="tx1"/>
              </a:solidFill>
              <a:miter lim="800000"/>
              <a:headEnd/>
              <a:tailEnd/>
            </a:ln>
          </p:spPr>
          <p:txBody>
            <a:bodyPr anchor="ctr">
              <a:spAutoFit/>
            </a:bodyPr>
            <a:lstStyle/>
            <a:p>
              <a:endParaRPr lang="es-MX"/>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77D3CC86-558A-4C8E-9823-CCE5CAF750E4}" type="slidenum">
              <a:rPr lang="en-US"/>
              <a:pPr>
                <a:defRPr/>
              </a:pPr>
              <a:t>20</a:t>
            </a:fld>
            <a:endParaRPr lang="en-US"/>
          </a:p>
        </p:txBody>
      </p:sp>
      <p:sp>
        <p:nvSpPr>
          <p:cNvPr id="55298" name="Rectangle 4"/>
          <p:cNvSpPr>
            <a:spLocks noGrp="1" noChangeArrowheads="1"/>
          </p:cNvSpPr>
          <p:nvPr>
            <p:ph type="title"/>
          </p:nvPr>
        </p:nvSpPr>
        <p:spPr/>
        <p:txBody>
          <a:bodyPr/>
          <a:lstStyle/>
          <a:p>
            <a:pPr eaLnBrk="1" hangingPunct="1"/>
            <a:r>
              <a:rPr lang="es-MX" smtClean="0"/>
              <a:t>Redistribuye el trabajo a los hilos</a:t>
            </a:r>
          </a:p>
        </p:txBody>
      </p:sp>
      <p:sp>
        <p:nvSpPr>
          <p:cNvPr id="55299" name="Rectangle 5"/>
          <p:cNvSpPr>
            <a:spLocks noGrp="1" noChangeArrowheads="1"/>
          </p:cNvSpPr>
          <p:nvPr>
            <p:ph type="body" idx="1"/>
          </p:nvPr>
        </p:nvSpPr>
        <p:spPr/>
        <p:txBody>
          <a:bodyPr/>
          <a:lstStyle/>
          <a:p>
            <a:pPr marL="0" indent="0"/>
            <a:r>
              <a:rPr lang="es-MX" dirty="0" smtClean="0"/>
              <a:t>Asignación estática</a:t>
            </a:r>
          </a:p>
          <a:p>
            <a:pPr lvl="1"/>
            <a:r>
              <a:rPr lang="es-MX" dirty="0" smtClean="0"/>
              <a:t>¿Están asignadas el mismo número de tareas por cada hilo?</a:t>
            </a:r>
          </a:p>
          <a:p>
            <a:pPr lvl="1"/>
            <a:r>
              <a:rPr lang="es-MX" dirty="0" smtClean="0"/>
              <a:t>¿Las tareas se llevan diferente tiempo de procesamiento?</a:t>
            </a:r>
          </a:p>
          <a:p>
            <a:pPr lvl="2"/>
            <a:r>
              <a:rPr lang="es-MX" dirty="0" smtClean="0"/>
              <a:t>¿Las tareas cambian en un patrón predecible?</a:t>
            </a:r>
          </a:p>
          <a:p>
            <a:pPr lvl="3"/>
            <a:r>
              <a:rPr lang="es-MX" dirty="0" err="1" smtClean="0"/>
              <a:t>Rearregla</a:t>
            </a:r>
            <a:r>
              <a:rPr lang="es-MX" dirty="0" smtClean="0"/>
              <a:t> (</a:t>
            </a:r>
            <a:r>
              <a:rPr lang="es-MX" dirty="0" err="1" smtClean="0"/>
              <a:t>static</a:t>
            </a:r>
            <a:r>
              <a:rPr lang="es-MX" dirty="0" smtClean="0"/>
              <a:t>) el orden de asignación a los hilos</a:t>
            </a:r>
          </a:p>
          <a:p>
            <a:pPr lvl="2"/>
            <a:r>
              <a:rPr lang="es-MX" dirty="0" smtClean="0"/>
              <a:t>Usa asignación dinámica de tareas</a:t>
            </a:r>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4481A06C-7A2B-4E38-862F-05EC3A262F02}" type="slidenum">
              <a:rPr lang="en-US"/>
              <a:pPr>
                <a:defRPr/>
              </a:pPr>
              <a:t>21</a:t>
            </a:fld>
            <a:endParaRPr lang="en-US"/>
          </a:p>
        </p:txBody>
      </p:sp>
      <p:sp>
        <p:nvSpPr>
          <p:cNvPr id="57346" name="Rectangle 4"/>
          <p:cNvSpPr>
            <a:spLocks noGrp="1" noChangeArrowheads="1"/>
          </p:cNvSpPr>
          <p:nvPr>
            <p:ph type="title"/>
          </p:nvPr>
        </p:nvSpPr>
        <p:spPr/>
        <p:txBody>
          <a:bodyPr/>
          <a:lstStyle/>
          <a:p>
            <a:pPr eaLnBrk="1" hangingPunct="1"/>
            <a:r>
              <a:rPr lang="es-MX" smtClean="0"/>
              <a:t>Redistribuye el trabajo a los hilos</a:t>
            </a:r>
          </a:p>
        </p:txBody>
      </p:sp>
      <p:sp>
        <p:nvSpPr>
          <p:cNvPr id="57347" name="Rectangle 5"/>
          <p:cNvSpPr>
            <a:spLocks noGrp="1" noChangeArrowheads="1"/>
          </p:cNvSpPr>
          <p:nvPr>
            <p:ph type="body" idx="1"/>
          </p:nvPr>
        </p:nvSpPr>
        <p:spPr/>
        <p:txBody>
          <a:bodyPr/>
          <a:lstStyle/>
          <a:p>
            <a:pPr marL="0" indent="0"/>
            <a:r>
              <a:rPr lang="es-MX" smtClean="0"/>
              <a:t>Asignación dinámica</a:t>
            </a:r>
          </a:p>
          <a:p>
            <a:pPr lvl="1"/>
            <a:r>
              <a:rPr lang="es-MX" smtClean="0"/>
              <a:t>¿Hay una tarea grande que está siendo asignada?</a:t>
            </a:r>
          </a:p>
          <a:p>
            <a:pPr lvl="2"/>
            <a:r>
              <a:rPr lang="es-MX" smtClean="0"/>
              <a:t>Rompe la tarea grande en partes pequeñas</a:t>
            </a:r>
          </a:p>
          <a:p>
            <a:pPr lvl="1"/>
            <a:r>
              <a:rPr lang="es-MX" smtClean="0"/>
              <a:t>¿Hay cómputos pequeños aglomerados en una tarea grande?</a:t>
            </a:r>
          </a:p>
          <a:p>
            <a:pPr lvl="2"/>
            <a:r>
              <a:rPr lang="es-MX" smtClean="0"/>
              <a:t>Ajusta el número de cómputos en una tarea</a:t>
            </a:r>
          </a:p>
          <a:p>
            <a:pPr lvl="2"/>
            <a:r>
              <a:rPr lang="es-MX" smtClean="0"/>
              <a:t>¿Más cómputos pequeños en una sola tarea?</a:t>
            </a:r>
          </a:p>
          <a:p>
            <a:pPr lvl="2"/>
            <a:r>
              <a:rPr lang="es-MX" smtClean="0"/>
              <a:t>¿Menos cómputos pequeños en una sola tarea?</a:t>
            </a:r>
          </a:p>
          <a:p>
            <a:pPr lvl="2"/>
            <a:r>
              <a:rPr lang="es-MX" smtClean="0"/>
              <a:t>Heurísticas binarias</a:t>
            </a:r>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4"/>
          <p:cNvSpPr>
            <a:spLocks noGrp="1"/>
          </p:cNvSpPr>
          <p:nvPr>
            <p:ph type="sldNum" sz="quarter" idx="11"/>
          </p:nvPr>
        </p:nvSpPr>
        <p:spPr/>
        <p:txBody>
          <a:bodyPr/>
          <a:lstStyle/>
          <a:p>
            <a:pPr>
              <a:defRPr/>
            </a:pPr>
            <a:fld id="{7DF37A31-0855-47BB-954D-7740823F1B68}" type="slidenum">
              <a:rPr lang="en-US"/>
              <a:pPr>
                <a:defRPr/>
              </a:pPr>
              <a:t>22</a:t>
            </a:fld>
            <a:endParaRPr lang="en-US"/>
          </a:p>
        </p:txBody>
      </p:sp>
      <p:sp>
        <p:nvSpPr>
          <p:cNvPr id="23"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
        <p:nvSpPr>
          <p:cNvPr id="59395" name="Title 23"/>
          <p:cNvSpPr>
            <a:spLocks noGrp="1"/>
          </p:cNvSpPr>
          <p:nvPr>
            <p:ph type="title"/>
          </p:nvPr>
        </p:nvSpPr>
        <p:spPr/>
        <p:txBody>
          <a:bodyPr/>
          <a:lstStyle/>
          <a:p>
            <a:pPr eaLnBrk="1" hangingPunct="1"/>
            <a:r>
              <a:rPr lang="es-MX" smtClean="0"/>
              <a:t>Cargas de trabajo Desbalanceadas</a:t>
            </a:r>
          </a:p>
        </p:txBody>
      </p:sp>
      <p:pic>
        <p:nvPicPr>
          <p:cNvPr id="59396" name="Picture 24" descr="10 Thread-Function.jpg"/>
          <p:cNvPicPr>
            <a:picLocks noChangeAspect="1"/>
          </p:cNvPicPr>
          <p:nvPr/>
        </p:nvPicPr>
        <p:blipFill>
          <a:blip r:embed="rId3" cstate="print"/>
          <a:srcRect/>
          <a:stretch>
            <a:fillRect/>
          </a:stretch>
        </p:blipFill>
        <p:spPr bwMode="auto">
          <a:xfrm>
            <a:off x="809625" y="1452563"/>
            <a:ext cx="7524750" cy="3952875"/>
          </a:xfrm>
          <a:prstGeom prst="rect">
            <a:avLst/>
          </a:prstGeom>
          <a:noFill/>
          <a:ln w="9525">
            <a:noFill/>
            <a:miter lim="800000"/>
            <a:headEnd/>
            <a:tailEnd/>
          </a:ln>
        </p:spPr>
      </p:pic>
      <p:sp>
        <p:nvSpPr>
          <p:cNvPr id="26" name="Left Arrow 25"/>
          <p:cNvSpPr/>
          <p:nvPr/>
        </p:nvSpPr>
        <p:spPr bwMode="auto">
          <a:xfrm>
            <a:off x="3470275" y="2836863"/>
            <a:ext cx="1289050" cy="795337"/>
          </a:xfrm>
          <a:prstGeom prst="leftArrow">
            <a:avLst/>
          </a:prstGeom>
          <a:solidFill>
            <a:srgbClr val="EA7B00"/>
          </a:solidFill>
          <a:ln w="9525" cap="flat" cmpd="sng" algn="ctr">
            <a:noFill/>
            <a:prstDash val="solid"/>
            <a:round/>
            <a:headEnd type="none" w="med" len="med"/>
            <a:tailEnd type="none" w="med" len="med"/>
          </a:ln>
          <a:effectLst/>
        </p:spPr>
        <p:txBody>
          <a:bodyP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27" name="Down Arrow 26"/>
          <p:cNvSpPr/>
          <p:nvPr/>
        </p:nvSpPr>
        <p:spPr bwMode="auto">
          <a:xfrm>
            <a:off x="1787525" y="1589088"/>
            <a:ext cx="571500" cy="531812"/>
          </a:xfrm>
          <a:prstGeom prst="downArrow">
            <a:avLst/>
          </a:prstGeom>
          <a:solidFill>
            <a:srgbClr val="EA7B00"/>
          </a:solidFill>
          <a:ln w="9525" cap="flat" cmpd="sng" algn="ctr">
            <a:noFill/>
            <a:prstDash val="solid"/>
            <a:round/>
            <a:headEnd type="none" w="med" len="med"/>
            <a:tailEnd type="none" w="med" len="med"/>
          </a:ln>
          <a:effectLst/>
        </p:spPr>
        <p:txBody>
          <a:bodyP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ppt_x"/>
                                          </p:val>
                                        </p:tav>
                                        <p:tav tm="100000">
                                          <p:val>
                                            <p:strVal val="#ppt_x"/>
                                          </p:val>
                                        </p:tav>
                                      </p:tavLst>
                                    </p:anim>
                                    <p:anim calcmode="lin" valueType="num">
                                      <p:cBhvr additive="base">
                                        <p:cTn id="8" dur="1000" fill="hold"/>
                                        <p:tgtEl>
                                          <p:spTgt spid="2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1000" fill="hold"/>
                                        <p:tgtEl>
                                          <p:spTgt spid="26"/>
                                        </p:tgtEl>
                                        <p:attrNameLst>
                                          <p:attrName>ppt_x</p:attrName>
                                        </p:attrNameLst>
                                      </p:cBhvr>
                                      <p:tavLst>
                                        <p:tav tm="0">
                                          <p:val>
                                            <p:strVal val="1+#ppt_w/2"/>
                                          </p:val>
                                        </p:tav>
                                        <p:tav tm="100000">
                                          <p:val>
                                            <p:strVal val="#ppt_x"/>
                                          </p:val>
                                        </p:tav>
                                      </p:tavLst>
                                    </p:anim>
                                    <p:anim calcmode="lin" valueType="num">
                                      <p:cBhvr additive="base">
                                        <p:cTn id="13" dur="1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4"/>
          <p:cNvSpPr>
            <a:spLocks noGrp="1"/>
          </p:cNvSpPr>
          <p:nvPr>
            <p:ph type="sldNum" sz="quarter" idx="11"/>
          </p:nvPr>
        </p:nvSpPr>
        <p:spPr/>
        <p:txBody>
          <a:bodyPr/>
          <a:lstStyle/>
          <a:p>
            <a:pPr>
              <a:defRPr/>
            </a:pPr>
            <a:fld id="{8CDF034B-1DEC-4E23-BC96-6040448936E8}" type="slidenum">
              <a:rPr lang="en-US"/>
              <a:pPr>
                <a:defRPr/>
              </a:pPr>
              <a:t>23</a:t>
            </a:fld>
            <a:endParaRPr lang="en-US"/>
          </a:p>
        </p:txBody>
      </p:sp>
      <p:sp>
        <p:nvSpPr>
          <p:cNvPr id="23"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
        <p:nvSpPr>
          <p:cNvPr id="61443" name="Title 23"/>
          <p:cNvSpPr>
            <a:spLocks noGrp="1"/>
          </p:cNvSpPr>
          <p:nvPr>
            <p:ph type="title"/>
          </p:nvPr>
        </p:nvSpPr>
        <p:spPr/>
        <p:txBody>
          <a:bodyPr/>
          <a:lstStyle/>
          <a:p>
            <a:pPr eaLnBrk="1" hangingPunct="1"/>
            <a:r>
              <a:rPr lang="es-MX" smtClean="0"/>
              <a:t>Cargas de trabajo Desbalanceadas</a:t>
            </a:r>
          </a:p>
        </p:txBody>
      </p:sp>
      <p:pic>
        <p:nvPicPr>
          <p:cNvPr id="61444" name="Picture 7" descr="11 Load imbalance by thread.jpg"/>
          <p:cNvPicPr>
            <a:picLocks noChangeAspect="1"/>
          </p:cNvPicPr>
          <p:nvPr/>
        </p:nvPicPr>
        <p:blipFill>
          <a:blip r:embed="rId3" cstate="print"/>
          <a:srcRect/>
          <a:stretch>
            <a:fillRect/>
          </a:stretch>
        </p:blipFill>
        <p:spPr bwMode="auto">
          <a:xfrm>
            <a:off x="809625" y="1452563"/>
            <a:ext cx="7524750" cy="3952875"/>
          </a:xfrm>
          <a:prstGeom prst="rect">
            <a:avLst/>
          </a:prstGeom>
          <a:noFill/>
          <a:ln w="9525">
            <a:noFill/>
            <a:miter lim="800000"/>
            <a:headEnd/>
            <a:tailEnd/>
          </a:ln>
        </p:spPr>
      </p:pic>
      <p:sp>
        <p:nvSpPr>
          <p:cNvPr id="26" name="Left Arrow 25"/>
          <p:cNvSpPr/>
          <p:nvPr/>
        </p:nvSpPr>
        <p:spPr bwMode="auto">
          <a:xfrm>
            <a:off x="5526088" y="4500563"/>
            <a:ext cx="1287462" cy="795337"/>
          </a:xfrm>
          <a:prstGeom prst="leftArrow">
            <a:avLst/>
          </a:prstGeom>
          <a:solidFill>
            <a:srgbClr val="EA7B00"/>
          </a:solidFill>
          <a:ln w="9525" cap="flat" cmpd="sng" algn="ctr">
            <a:noFill/>
            <a:prstDash val="solid"/>
            <a:round/>
            <a:headEnd type="none" w="med" len="med"/>
            <a:tailEnd type="none" w="med" len="med"/>
          </a:ln>
          <a:effectLst/>
        </p:spPr>
        <p:txBody>
          <a:bodyP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par>
                          <p:cTn id="7" fill="hold">
                            <p:stCondLst>
                              <p:cond delay="0"/>
                            </p:stCondLst>
                            <p:childTnLst>
                              <p:par>
                                <p:cTn id="8" presetID="56" presetClass="path" presetSubtype="0" accel="50000" decel="50000" fill="hold" grpId="1" nodeType="afterEffect">
                                  <p:stCondLst>
                                    <p:cond delay="1000"/>
                                  </p:stCondLst>
                                  <p:childTnLst>
                                    <p:animMotion origin="layout" path="M -2.77778E-6 -3.7037E-7 L 0.20556 -0.33773 " pathEditMode="relative" rAng="0" ptsTypes="AA">
                                      <p:cBhvr>
                                        <p:cTn id="9" dur="2000" fill="hold"/>
                                        <p:tgtEl>
                                          <p:spTgt spid="26"/>
                                        </p:tgtEl>
                                        <p:attrNameLst>
                                          <p:attrName>ppt_x</p:attrName>
                                          <p:attrName>ppt_y</p:attrName>
                                        </p:attrNameLst>
                                      </p:cBhvr>
                                      <p:rCtr x="10300" y="-16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r>
              <a:rPr lang="es-MX" smtClean="0"/>
              <a:t>Actividad 2 – Carga Desbalanceada</a:t>
            </a:r>
          </a:p>
        </p:txBody>
      </p:sp>
      <p:sp>
        <p:nvSpPr>
          <p:cNvPr id="63490" name="Rectangle 3"/>
          <p:cNvSpPr>
            <a:spLocks noGrp="1" noChangeArrowheads="1"/>
          </p:cNvSpPr>
          <p:nvPr>
            <p:ph type="body" idx="1"/>
          </p:nvPr>
        </p:nvSpPr>
        <p:spPr/>
        <p:txBody>
          <a:bodyPr/>
          <a:lstStyle/>
          <a:p>
            <a:r>
              <a:rPr lang="es-MX" smtClean="0"/>
              <a:t>La versión paralela de el programa “Friendly Numbers”</a:t>
            </a:r>
          </a:p>
          <a:p>
            <a:pPr lvl="1"/>
            <a:r>
              <a:rPr lang="es-MX" smtClean="0"/>
              <a:t>Tiene un problema de rendimiento por balanceo de carga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lide Number Placeholder 4"/>
          <p:cNvSpPr>
            <a:spLocks noGrp="1"/>
          </p:cNvSpPr>
          <p:nvPr>
            <p:ph type="sldNum" sz="quarter" idx="11"/>
          </p:nvPr>
        </p:nvSpPr>
        <p:spPr/>
        <p:txBody>
          <a:bodyPr/>
          <a:lstStyle/>
          <a:p>
            <a:pPr>
              <a:defRPr/>
            </a:pPr>
            <a:fld id="{1FA6F976-DF59-4F16-BCD8-CD13ACE44EE7}" type="slidenum">
              <a:rPr lang="en-US"/>
              <a:pPr>
                <a:defRPr/>
              </a:pPr>
              <a:t>25</a:t>
            </a:fld>
            <a:endParaRPr lang="en-US"/>
          </a:p>
        </p:txBody>
      </p:sp>
      <p:sp>
        <p:nvSpPr>
          <p:cNvPr id="65538" name="Rectangle 2"/>
          <p:cNvSpPr>
            <a:spLocks noGrp="1" noChangeArrowheads="1"/>
          </p:cNvSpPr>
          <p:nvPr>
            <p:ph type="title"/>
          </p:nvPr>
        </p:nvSpPr>
        <p:spPr/>
        <p:txBody>
          <a:bodyPr/>
          <a:lstStyle/>
          <a:p>
            <a:pPr eaLnBrk="1" hangingPunct="1"/>
            <a:r>
              <a:rPr lang="es-MX" smtClean="0"/>
              <a:t>Sincronización</a:t>
            </a:r>
          </a:p>
        </p:txBody>
      </p:sp>
      <p:sp>
        <p:nvSpPr>
          <p:cNvPr id="65539" name="Rectangle 3"/>
          <p:cNvSpPr>
            <a:spLocks noGrp="1" noChangeArrowheads="1"/>
          </p:cNvSpPr>
          <p:nvPr>
            <p:ph type="body" idx="1"/>
          </p:nvPr>
        </p:nvSpPr>
        <p:spPr/>
        <p:txBody>
          <a:bodyPr/>
          <a:lstStyle/>
          <a:p>
            <a:pPr marL="0" indent="0" eaLnBrk="1" hangingPunct="1"/>
            <a:r>
              <a:rPr lang="es-MX" smtClean="0"/>
              <a:t>Por definición, la sincronización serializa la ejecución</a:t>
            </a:r>
          </a:p>
          <a:p>
            <a:pPr marL="0" indent="0" eaLnBrk="1" hangingPunct="1"/>
            <a:r>
              <a:rPr lang="es-MX" smtClean="0"/>
              <a:t>Contención de locks significa que los hilos estarán ociosos durante más tiempo</a:t>
            </a:r>
          </a:p>
        </p:txBody>
      </p:sp>
      <p:pic>
        <p:nvPicPr>
          <p:cNvPr id="65540" name="Picture 32" descr="MCj03329800000[1]"/>
          <p:cNvPicPr>
            <a:picLocks noChangeAspect="1" noChangeArrowheads="1"/>
          </p:cNvPicPr>
          <p:nvPr/>
        </p:nvPicPr>
        <p:blipFill>
          <a:blip r:embed="rId3" cstate="print"/>
          <a:srcRect/>
          <a:stretch>
            <a:fillRect/>
          </a:stretch>
        </p:blipFill>
        <p:spPr bwMode="auto">
          <a:xfrm>
            <a:off x="7743825" y="5008563"/>
            <a:ext cx="1266825" cy="581025"/>
          </a:xfrm>
          <a:prstGeom prst="rect">
            <a:avLst/>
          </a:prstGeom>
          <a:noFill/>
          <a:ln w="9525">
            <a:noFill/>
            <a:miter lim="800000"/>
            <a:headEnd/>
            <a:tailEnd/>
          </a:ln>
        </p:spPr>
      </p:pic>
      <p:grpSp>
        <p:nvGrpSpPr>
          <p:cNvPr id="65541" name="Group 80"/>
          <p:cNvGrpSpPr>
            <a:grpSpLocks/>
          </p:cNvGrpSpPr>
          <p:nvPr/>
        </p:nvGrpSpPr>
        <p:grpSpPr bwMode="auto">
          <a:xfrm>
            <a:off x="0" y="2405063"/>
            <a:ext cx="7775575" cy="3122612"/>
            <a:chOff x="0" y="1515"/>
            <a:chExt cx="4898" cy="1967"/>
          </a:xfrm>
        </p:grpSpPr>
        <p:sp>
          <p:nvSpPr>
            <p:cNvPr id="65543" name="Rectangle 7"/>
            <p:cNvSpPr>
              <a:spLocks noChangeArrowheads="1"/>
            </p:cNvSpPr>
            <p:nvPr/>
          </p:nvSpPr>
          <p:spPr bwMode="auto">
            <a:xfrm>
              <a:off x="4770" y="2121"/>
              <a:ext cx="128" cy="89"/>
            </a:xfrm>
            <a:prstGeom prst="rect">
              <a:avLst/>
            </a:prstGeom>
            <a:solidFill>
              <a:srgbClr val="66FF33"/>
            </a:solidFill>
            <a:ln w="9525">
              <a:solidFill>
                <a:schemeClr val="tx1"/>
              </a:solidFill>
              <a:miter lim="800000"/>
              <a:headEnd/>
              <a:tailEnd/>
            </a:ln>
          </p:spPr>
          <p:txBody>
            <a:bodyPr wrap="none" anchor="ctr"/>
            <a:lstStyle/>
            <a:p>
              <a:pPr eaLnBrk="0" hangingPunct="0"/>
              <a:r>
                <a:rPr lang="en-US" sz="2400">
                  <a:latin typeface="Times New Roman" pitchFamily="18" charset="0"/>
                </a:rPr>
                <a:t>  Ocupado</a:t>
              </a:r>
            </a:p>
          </p:txBody>
        </p:sp>
        <p:sp>
          <p:nvSpPr>
            <p:cNvPr id="65544" name="Rectangle 8"/>
            <p:cNvSpPr>
              <a:spLocks noChangeArrowheads="1"/>
            </p:cNvSpPr>
            <p:nvPr/>
          </p:nvSpPr>
          <p:spPr bwMode="auto">
            <a:xfrm>
              <a:off x="4770" y="2336"/>
              <a:ext cx="128" cy="89"/>
            </a:xfrm>
            <a:prstGeom prst="rect">
              <a:avLst/>
            </a:prstGeom>
            <a:solidFill>
              <a:srgbClr val="FF0000"/>
            </a:solidFill>
            <a:ln w="9525">
              <a:solidFill>
                <a:schemeClr val="tx1"/>
              </a:solidFill>
              <a:miter lim="800000"/>
              <a:headEnd/>
              <a:tailEnd/>
            </a:ln>
          </p:spPr>
          <p:txBody>
            <a:bodyPr wrap="none" anchor="ctr"/>
            <a:lstStyle/>
            <a:p>
              <a:pPr eaLnBrk="0" hangingPunct="0"/>
              <a:r>
                <a:rPr lang="en-US" sz="2400">
                  <a:latin typeface="Times New Roman" pitchFamily="18" charset="0"/>
                </a:rPr>
                <a:t>  Ocioso</a:t>
              </a:r>
            </a:p>
          </p:txBody>
        </p:sp>
        <p:sp>
          <p:nvSpPr>
            <p:cNvPr id="65545" name="Rectangle 9"/>
            <p:cNvSpPr>
              <a:spLocks noChangeArrowheads="1"/>
            </p:cNvSpPr>
            <p:nvPr/>
          </p:nvSpPr>
          <p:spPr bwMode="auto">
            <a:xfrm>
              <a:off x="4770" y="2551"/>
              <a:ext cx="128" cy="89"/>
            </a:xfrm>
            <a:prstGeom prst="rect">
              <a:avLst/>
            </a:prstGeom>
            <a:solidFill>
              <a:srgbClr val="800080"/>
            </a:solidFill>
            <a:ln w="9525">
              <a:solidFill>
                <a:schemeClr val="tx1"/>
              </a:solidFill>
              <a:miter lim="800000"/>
              <a:headEnd/>
              <a:tailEnd/>
            </a:ln>
          </p:spPr>
          <p:txBody>
            <a:bodyPr wrap="none" anchor="ctr"/>
            <a:lstStyle/>
            <a:p>
              <a:pPr eaLnBrk="0" hangingPunct="0"/>
              <a:r>
                <a:rPr lang="en-US" sz="1400">
                  <a:latin typeface="Times New Roman" pitchFamily="18" charset="0"/>
                </a:rPr>
                <a:t>  En Sección crítica</a:t>
              </a:r>
            </a:p>
          </p:txBody>
        </p:sp>
        <p:sp>
          <p:nvSpPr>
            <p:cNvPr id="65546" name="Text Box 28"/>
            <p:cNvSpPr txBox="1">
              <a:spLocks noChangeArrowheads="1"/>
            </p:cNvSpPr>
            <p:nvPr/>
          </p:nvSpPr>
          <p:spPr bwMode="auto">
            <a:xfrm>
              <a:off x="7" y="1787"/>
              <a:ext cx="542" cy="173"/>
            </a:xfrm>
            <a:prstGeom prst="rect">
              <a:avLst/>
            </a:prstGeom>
            <a:solidFill>
              <a:srgbClr val="001E8A"/>
            </a:solidFill>
            <a:ln w="12700">
              <a:noFill/>
              <a:miter lim="800000"/>
              <a:headEnd type="none" w="sm" len="sm"/>
              <a:tailEnd type="none" w="sm" len="sm"/>
            </a:ln>
          </p:spPr>
          <p:txBody>
            <a:bodyPr>
              <a:spAutoFit/>
            </a:bodyPr>
            <a:lstStyle/>
            <a:p>
              <a:pPr algn="ctr" eaLnBrk="0" hangingPunct="0">
                <a:spcBef>
                  <a:spcPct val="50000"/>
                </a:spcBef>
              </a:pPr>
              <a:r>
                <a:rPr lang="en-US" sz="1200" b="1">
                  <a:latin typeface="Arial" charset="0"/>
                </a:rPr>
                <a:t>Hilo 0</a:t>
              </a:r>
            </a:p>
          </p:txBody>
        </p:sp>
        <p:sp>
          <p:nvSpPr>
            <p:cNvPr id="65547" name="Text Box 29"/>
            <p:cNvSpPr txBox="1">
              <a:spLocks noChangeArrowheads="1"/>
            </p:cNvSpPr>
            <p:nvPr/>
          </p:nvSpPr>
          <p:spPr bwMode="auto">
            <a:xfrm>
              <a:off x="0" y="2156"/>
              <a:ext cx="542" cy="173"/>
            </a:xfrm>
            <a:prstGeom prst="rect">
              <a:avLst/>
            </a:prstGeom>
            <a:solidFill>
              <a:srgbClr val="001E8A"/>
            </a:solidFill>
            <a:ln w="12700">
              <a:noFill/>
              <a:miter lim="800000"/>
              <a:headEnd type="none" w="sm" len="sm"/>
              <a:tailEnd type="none" w="sm" len="sm"/>
            </a:ln>
          </p:spPr>
          <p:txBody>
            <a:bodyPr>
              <a:spAutoFit/>
            </a:bodyPr>
            <a:lstStyle/>
            <a:p>
              <a:pPr algn="ctr" eaLnBrk="0" hangingPunct="0">
                <a:spcBef>
                  <a:spcPct val="50000"/>
                </a:spcBef>
              </a:pPr>
              <a:r>
                <a:rPr lang="en-US" sz="1200" b="1">
                  <a:latin typeface="Arial" charset="0"/>
                </a:rPr>
                <a:t>Hilo 1</a:t>
              </a:r>
            </a:p>
          </p:txBody>
        </p:sp>
        <p:sp>
          <p:nvSpPr>
            <p:cNvPr id="65548" name="Text Box 30"/>
            <p:cNvSpPr txBox="1">
              <a:spLocks noChangeArrowheads="1"/>
            </p:cNvSpPr>
            <p:nvPr/>
          </p:nvSpPr>
          <p:spPr bwMode="auto">
            <a:xfrm>
              <a:off x="0" y="2520"/>
              <a:ext cx="542" cy="173"/>
            </a:xfrm>
            <a:prstGeom prst="rect">
              <a:avLst/>
            </a:prstGeom>
            <a:solidFill>
              <a:srgbClr val="001E8A"/>
            </a:solidFill>
            <a:ln w="12700">
              <a:noFill/>
              <a:miter lim="800000"/>
              <a:headEnd type="none" w="sm" len="sm"/>
              <a:tailEnd type="none" w="sm" len="sm"/>
            </a:ln>
          </p:spPr>
          <p:txBody>
            <a:bodyPr>
              <a:spAutoFit/>
            </a:bodyPr>
            <a:lstStyle/>
            <a:p>
              <a:pPr algn="ctr" eaLnBrk="0" hangingPunct="0">
                <a:spcBef>
                  <a:spcPct val="50000"/>
                </a:spcBef>
              </a:pPr>
              <a:r>
                <a:rPr lang="en-US" sz="1200" b="1">
                  <a:latin typeface="Arial" charset="0"/>
                </a:rPr>
                <a:t>Hilo 2</a:t>
              </a:r>
            </a:p>
          </p:txBody>
        </p:sp>
        <p:sp>
          <p:nvSpPr>
            <p:cNvPr id="65549" name="Text Box 31"/>
            <p:cNvSpPr txBox="1">
              <a:spLocks noChangeArrowheads="1"/>
            </p:cNvSpPr>
            <p:nvPr/>
          </p:nvSpPr>
          <p:spPr bwMode="auto">
            <a:xfrm>
              <a:off x="0" y="2896"/>
              <a:ext cx="542" cy="173"/>
            </a:xfrm>
            <a:prstGeom prst="rect">
              <a:avLst/>
            </a:prstGeom>
            <a:solidFill>
              <a:srgbClr val="001E8A"/>
            </a:solidFill>
            <a:ln w="12700">
              <a:noFill/>
              <a:miter lim="800000"/>
              <a:headEnd type="none" w="sm" len="sm"/>
              <a:tailEnd type="none" w="sm" len="sm"/>
            </a:ln>
          </p:spPr>
          <p:txBody>
            <a:bodyPr>
              <a:spAutoFit/>
            </a:bodyPr>
            <a:lstStyle/>
            <a:p>
              <a:pPr algn="ctr" eaLnBrk="0" hangingPunct="0">
                <a:spcBef>
                  <a:spcPct val="50000"/>
                </a:spcBef>
              </a:pPr>
              <a:r>
                <a:rPr lang="en-US" sz="1200" b="1">
                  <a:latin typeface="Arial" charset="0"/>
                </a:rPr>
                <a:t>Hilo 3</a:t>
              </a:r>
            </a:p>
          </p:txBody>
        </p:sp>
        <p:grpSp>
          <p:nvGrpSpPr>
            <p:cNvPr id="65550" name="Group 79"/>
            <p:cNvGrpSpPr>
              <a:grpSpLocks/>
            </p:cNvGrpSpPr>
            <p:nvPr/>
          </p:nvGrpSpPr>
          <p:grpSpPr bwMode="auto">
            <a:xfrm>
              <a:off x="607" y="1515"/>
              <a:ext cx="3982" cy="1967"/>
              <a:chOff x="607" y="1515"/>
              <a:chExt cx="3982" cy="1967"/>
            </a:xfrm>
          </p:grpSpPr>
          <p:sp>
            <p:nvSpPr>
              <p:cNvPr id="1665029" name="Line 5"/>
              <p:cNvSpPr>
                <a:spLocks noChangeShapeType="1"/>
              </p:cNvSpPr>
              <p:nvPr/>
            </p:nvSpPr>
            <p:spPr bwMode="auto">
              <a:xfrm rot="-5400000">
                <a:off x="1509" y="2601"/>
                <a:ext cx="3" cy="1250"/>
              </a:xfrm>
              <a:prstGeom prst="line">
                <a:avLst/>
              </a:prstGeom>
              <a:noFill/>
              <a:ln w="28575">
                <a:solidFill>
                  <a:schemeClr val="tx1"/>
                </a:solidFill>
                <a:round/>
                <a:headEnd/>
                <a:tailEnd type="triangle" w="med" len="me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65552" name="Text Box 6"/>
              <p:cNvSpPr txBox="1">
                <a:spLocks noChangeArrowheads="1"/>
              </p:cNvSpPr>
              <p:nvPr/>
            </p:nvSpPr>
            <p:spPr bwMode="auto">
              <a:xfrm>
                <a:off x="1097" y="3194"/>
                <a:ext cx="798" cy="288"/>
              </a:xfrm>
              <a:prstGeom prst="rect">
                <a:avLst/>
              </a:prstGeom>
              <a:noFill/>
              <a:ln w="9525">
                <a:noFill/>
                <a:miter lim="800000"/>
                <a:headEnd/>
                <a:tailEnd/>
              </a:ln>
            </p:spPr>
            <p:txBody>
              <a:bodyPr wrap="none">
                <a:spAutoFit/>
              </a:bodyPr>
              <a:lstStyle/>
              <a:p>
                <a:pPr eaLnBrk="0" hangingPunct="0"/>
                <a:r>
                  <a:rPr lang="en-US" sz="2400" b="1">
                    <a:latin typeface="Arial" charset="0"/>
                  </a:rPr>
                  <a:t>Tiempo</a:t>
                </a:r>
              </a:p>
            </p:txBody>
          </p:sp>
          <p:sp>
            <p:nvSpPr>
              <p:cNvPr id="1665035" name="Rectangle 11"/>
              <p:cNvSpPr>
                <a:spLocks noChangeArrowheads="1"/>
              </p:cNvSpPr>
              <p:nvPr/>
            </p:nvSpPr>
            <p:spPr bwMode="auto">
              <a:xfrm rot="-5400000">
                <a:off x="1761" y="1634"/>
                <a:ext cx="236" cy="2544"/>
              </a:xfrm>
              <a:prstGeom prst="rect">
                <a:avLst/>
              </a:prstGeom>
              <a:noFill/>
              <a:ln w="9525">
                <a:no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36" name="Rectangle 12"/>
              <p:cNvSpPr>
                <a:spLocks noChangeArrowheads="1"/>
              </p:cNvSpPr>
              <p:nvPr/>
            </p:nvSpPr>
            <p:spPr bwMode="auto">
              <a:xfrm rot="-5400000">
                <a:off x="2014" y="1429"/>
                <a:ext cx="283" cy="3097"/>
              </a:xfrm>
              <a:prstGeom prst="rect">
                <a:avLst/>
              </a:prstGeom>
              <a:solidFill>
                <a:srgbClr val="66FF33"/>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37" name="Rectangle 13"/>
              <p:cNvSpPr>
                <a:spLocks noChangeArrowheads="1"/>
              </p:cNvSpPr>
              <p:nvPr/>
            </p:nvSpPr>
            <p:spPr bwMode="auto">
              <a:xfrm rot="-5400000">
                <a:off x="2291" y="775"/>
                <a:ext cx="282" cy="3650"/>
              </a:xfrm>
              <a:prstGeom prst="rect">
                <a:avLst/>
              </a:prstGeom>
              <a:solidFill>
                <a:srgbClr val="66FF33"/>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38" name="Rectangle 14"/>
              <p:cNvSpPr>
                <a:spLocks noChangeArrowheads="1"/>
              </p:cNvSpPr>
              <p:nvPr/>
            </p:nvSpPr>
            <p:spPr bwMode="auto">
              <a:xfrm rot="-5400000">
                <a:off x="2127" y="558"/>
                <a:ext cx="283" cy="3318"/>
              </a:xfrm>
              <a:prstGeom prst="rect">
                <a:avLst/>
              </a:prstGeom>
              <a:solidFill>
                <a:srgbClr val="66FF33"/>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39" name="Rectangle 15"/>
              <p:cNvSpPr>
                <a:spLocks noChangeArrowheads="1"/>
              </p:cNvSpPr>
              <p:nvPr/>
            </p:nvSpPr>
            <p:spPr bwMode="auto">
              <a:xfrm rot="-5400000">
                <a:off x="2459" y="-151"/>
                <a:ext cx="283" cy="3982"/>
              </a:xfrm>
              <a:prstGeom prst="rect">
                <a:avLst/>
              </a:prstGeom>
              <a:solidFill>
                <a:srgbClr val="66FF33"/>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40" name="Line 16"/>
              <p:cNvSpPr>
                <a:spLocks noChangeShapeType="1"/>
              </p:cNvSpPr>
              <p:nvPr/>
            </p:nvSpPr>
            <p:spPr bwMode="auto">
              <a:xfrm rot="-5400000">
                <a:off x="-288" y="2410"/>
                <a:ext cx="1791" cy="0"/>
              </a:xfrm>
              <a:prstGeom prst="line">
                <a:avLst/>
              </a:prstGeom>
              <a:noFill/>
              <a:ln w="28575">
                <a:solidFill>
                  <a:schemeClr val="tx1"/>
                </a:solidFill>
                <a:round/>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grpSp>
            <p:nvGrpSpPr>
              <p:cNvPr id="65559" name="Group 78"/>
              <p:cNvGrpSpPr>
                <a:grpSpLocks/>
              </p:cNvGrpSpPr>
              <p:nvPr/>
            </p:nvGrpSpPr>
            <p:grpSpPr bwMode="auto">
              <a:xfrm>
                <a:off x="1603" y="1515"/>
                <a:ext cx="2986" cy="1791"/>
                <a:chOff x="1603" y="1515"/>
                <a:chExt cx="2986" cy="1791"/>
              </a:xfrm>
            </p:grpSpPr>
            <p:sp>
              <p:nvSpPr>
                <p:cNvPr id="1665041" name="Line 17"/>
                <p:cNvSpPr>
                  <a:spLocks noChangeShapeType="1"/>
                </p:cNvSpPr>
                <p:nvPr/>
              </p:nvSpPr>
              <p:spPr bwMode="auto">
                <a:xfrm rot="-5400000">
                  <a:off x="3694" y="2411"/>
                  <a:ext cx="1791" cy="0"/>
                </a:xfrm>
                <a:prstGeom prst="line">
                  <a:avLst/>
                </a:prstGeom>
                <a:noFill/>
                <a:ln w="28575">
                  <a:solidFill>
                    <a:schemeClr val="tx1"/>
                  </a:solidFill>
                  <a:round/>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42" name="Rectangle 18"/>
                <p:cNvSpPr>
                  <a:spLocks noChangeArrowheads="1"/>
                </p:cNvSpPr>
                <p:nvPr/>
              </p:nvSpPr>
              <p:spPr bwMode="auto">
                <a:xfrm rot="-5400000">
                  <a:off x="4116" y="1890"/>
                  <a:ext cx="283" cy="664"/>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43" name="Rectangle 19"/>
                <p:cNvSpPr>
                  <a:spLocks noChangeArrowheads="1"/>
                </p:cNvSpPr>
                <p:nvPr/>
              </p:nvSpPr>
              <p:spPr bwMode="auto">
                <a:xfrm rot="-5400000">
                  <a:off x="1572" y="2867"/>
                  <a:ext cx="283"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44" name="Rectangle 20"/>
                <p:cNvSpPr>
                  <a:spLocks noChangeArrowheads="1"/>
                </p:cNvSpPr>
                <p:nvPr/>
              </p:nvSpPr>
              <p:spPr bwMode="auto">
                <a:xfrm rot="-5400000">
                  <a:off x="1793" y="2112"/>
                  <a:ext cx="283"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45" name="Rectangle 21"/>
                <p:cNvSpPr>
                  <a:spLocks noChangeArrowheads="1"/>
                </p:cNvSpPr>
                <p:nvPr/>
              </p:nvSpPr>
              <p:spPr bwMode="auto">
                <a:xfrm rot="-5400000">
                  <a:off x="2009" y="2495"/>
                  <a:ext cx="282"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46" name="Rectangle 22"/>
                <p:cNvSpPr>
                  <a:spLocks noChangeArrowheads="1"/>
                </p:cNvSpPr>
                <p:nvPr/>
              </p:nvSpPr>
              <p:spPr bwMode="auto">
                <a:xfrm rot="-5400000">
                  <a:off x="2235" y="1735"/>
                  <a:ext cx="283"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47" name="Rectangle 23"/>
                <p:cNvSpPr>
                  <a:spLocks noChangeArrowheads="1"/>
                </p:cNvSpPr>
                <p:nvPr/>
              </p:nvSpPr>
              <p:spPr bwMode="auto">
                <a:xfrm rot="-5400000">
                  <a:off x="1683" y="2379"/>
                  <a:ext cx="282" cy="442"/>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48" name="Rectangle 24"/>
                <p:cNvSpPr>
                  <a:spLocks noChangeArrowheads="1"/>
                </p:cNvSpPr>
                <p:nvPr/>
              </p:nvSpPr>
              <p:spPr bwMode="auto">
                <a:xfrm rot="-5400000">
                  <a:off x="1572" y="2112"/>
                  <a:ext cx="283" cy="221"/>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49" name="Rectangle 25"/>
                <p:cNvSpPr>
                  <a:spLocks noChangeArrowheads="1"/>
                </p:cNvSpPr>
                <p:nvPr/>
              </p:nvSpPr>
              <p:spPr bwMode="auto">
                <a:xfrm rot="-5400000">
                  <a:off x="1793" y="1514"/>
                  <a:ext cx="283" cy="663"/>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50" name="Rectangle 26"/>
                <p:cNvSpPr>
                  <a:spLocks noChangeArrowheads="1"/>
                </p:cNvSpPr>
                <p:nvPr/>
              </p:nvSpPr>
              <p:spPr bwMode="auto">
                <a:xfrm rot="-5400000">
                  <a:off x="4005" y="2535"/>
                  <a:ext cx="283" cy="885"/>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51" name="Rectangle 27"/>
                <p:cNvSpPr>
                  <a:spLocks noChangeArrowheads="1"/>
                </p:cNvSpPr>
                <p:nvPr/>
              </p:nvSpPr>
              <p:spPr bwMode="auto">
                <a:xfrm rot="-5400000">
                  <a:off x="4282" y="2434"/>
                  <a:ext cx="282" cy="332"/>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79" name="Rectangle 55"/>
                <p:cNvSpPr>
                  <a:spLocks noChangeArrowheads="1"/>
                </p:cNvSpPr>
                <p:nvPr/>
              </p:nvSpPr>
              <p:spPr bwMode="auto">
                <a:xfrm rot="-5400000">
                  <a:off x="2063" y="2702"/>
                  <a:ext cx="282" cy="554"/>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80" name="Rectangle 56"/>
                <p:cNvSpPr>
                  <a:spLocks noChangeArrowheads="1"/>
                </p:cNvSpPr>
                <p:nvPr/>
              </p:nvSpPr>
              <p:spPr bwMode="auto">
                <a:xfrm rot="-5400000">
                  <a:off x="2448" y="2874"/>
                  <a:ext cx="282"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85" name="Rectangle 61"/>
                <p:cNvSpPr>
                  <a:spLocks noChangeArrowheads="1"/>
                </p:cNvSpPr>
                <p:nvPr/>
              </p:nvSpPr>
              <p:spPr bwMode="auto">
                <a:xfrm rot="-5400000">
                  <a:off x="2270" y="1942"/>
                  <a:ext cx="282" cy="563"/>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86" name="Rectangle 62"/>
                <p:cNvSpPr>
                  <a:spLocks noChangeArrowheads="1"/>
                </p:cNvSpPr>
                <p:nvPr/>
              </p:nvSpPr>
              <p:spPr bwMode="auto">
                <a:xfrm rot="-5400000">
                  <a:off x="2665" y="2110"/>
                  <a:ext cx="282"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87" name="Rectangle 63"/>
                <p:cNvSpPr>
                  <a:spLocks noChangeArrowheads="1"/>
                </p:cNvSpPr>
                <p:nvPr/>
              </p:nvSpPr>
              <p:spPr bwMode="auto">
                <a:xfrm rot="-5400000">
                  <a:off x="2731" y="1579"/>
                  <a:ext cx="282" cy="530"/>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88" name="Rectangle 64"/>
                <p:cNvSpPr>
                  <a:spLocks noChangeArrowheads="1"/>
                </p:cNvSpPr>
                <p:nvPr/>
              </p:nvSpPr>
              <p:spPr bwMode="auto">
                <a:xfrm rot="-5400000">
                  <a:off x="3104" y="1734"/>
                  <a:ext cx="282"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89" name="Rectangle 65"/>
                <p:cNvSpPr>
                  <a:spLocks noChangeArrowheads="1"/>
                </p:cNvSpPr>
                <p:nvPr/>
              </p:nvSpPr>
              <p:spPr bwMode="auto">
                <a:xfrm rot="-5400000">
                  <a:off x="2478" y="2311"/>
                  <a:ext cx="282" cy="587"/>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0" name="Rectangle 66"/>
                <p:cNvSpPr>
                  <a:spLocks noChangeArrowheads="1"/>
                </p:cNvSpPr>
                <p:nvPr/>
              </p:nvSpPr>
              <p:spPr bwMode="auto">
                <a:xfrm rot="-5400000">
                  <a:off x="2881" y="2494"/>
                  <a:ext cx="282"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1" name="Rectangle 67"/>
                <p:cNvSpPr>
                  <a:spLocks noChangeArrowheads="1"/>
                </p:cNvSpPr>
                <p:nvPr/>
              </p:nvSpPr>
              <p:spPr bwMode="auto">
                <a:xfrm rot="-5400000">
                  <a:off x="2934" y="2703"/>
                  <a:ext cx="282" cy="554"/>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2" name="Rectangle 68"/>
                <p:cNvSpPr>
                  <a:spLocks noChangeArrowheads="1"/>
                </p:cNvSpPr>
                <p:nvPr/>
              </p:nvSpPr>
              <p:spPr bwMode="auto">
                <a:xfrm rot="-5400000">
                  <a:off x="3319" y="2875"/>
                  <a:ext cx="282"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3" name="Rectangle 69"/>
                <p:cNvSpPr>
                  <a:spLocks noChangeArrowheads="1"/>
                </p:cNvSpPr>
                <p:nvPr/>
              </p:nvSpPr>
              <p:spPr bwMode="auto">
                <a:xfrm rot="-5400000">
                  <a:off x="3141" y="1943"/>
                  <a:ext cx="282" cy="563"/>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4" name="Rectangle 70"/>
                <p:cNvSpPr>
                  <a:spLocks noChangeArrowheads="1"/>
                </p:cNvSpPr>
                <p:nvPr/>
              </p:nvSpPr>
              <p:spPr bwMode="auto">
                <a:xfrm rot="-5400000">
                  <a:off x="3536" y="2112"/>
                  <a:ext cx="282"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5" name="Rectangle 71"/>
                <p:cNvSpPr>
                  <a:spLocks noChangeArrowheads="1"/>
                </p:cNvSpPr>
                <p:nvPr/>
              </p:nvSpPr>
              <p:spPr bwMode="auto">
                <a:xfrm rot="-5400000">
                  <a:off x="3602" y="1580"/>
                  <a:ext cx="282" cy="530"/>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6" name="Rectangle 72"/>
                <p:cNvSpPr>
                  <a:spLocks noChangeArrowheads="1"/>
                </p:cNvSpPr>
                <p:nvPr/>
              </p:nvSpPr>
              <p:spPr bwMode="auto">
                <a:xfrm rot="-5400000">
                  <a:off x="3975" y="1734"/>
                  <a:ext cx="282"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7" name="Rectangle 73"/>
                <p:cNvSpPr>
                  <a:spLocks noChangeArrowheads="1"/>
                </p:cNvSpPr>
                <p:nvPr/>
              </p:nvSpPr>
              <p:spPr bwMode="auto">
                <a:xfrm rot="-5400000">
                  <a:off x="3349" y="2312"/>
                  <a:ext cx="282" cy="587"/>
                </a:xfrm>
                <a:prstGeom prst="rect">
                  <a:avLst/>
                </a:prstGeom>
                <a:solidFill>
                  <a:srgbClr val="FF0000"/>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8" name="Rectangle 74"/>
                <p:cNvSpPr>
                  <a:spLocks noChangeArrowheads="1"/>
                </p:cNvSpPr>
                <p:nvPr/>
              </p:nvSpPr>
              <p:spPr bwMode="auto">
                <a:xfrm rot="-5400000">
                  <a:off x="3752" y="2495"/>
                  <a:ext cx="282" cy="221"/>
                </a:xfrm>
                <a:prstGeom prst="rect">
                  <a:avLst/>
                </a:prstGeom>
                <a:solidFill>
                  <a:srgbClr val="800080"/>
                </a:solidFill>
                <a:ln w="9525">
                  <a:solidFill>
                    <a:schemeClr val="tx1"/>
                  </a:solidFill>
                  <a:miter lim="800000"/>
                  <a:headEnd/>
                  <a:tailEnd/>
                </a:ln>
                <a:effectLst/>
              </p:spPr>
              <p:txBody>
                <a:bodyPr wrap="none"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099" name="Rectangle 75"/>
                <p:cNvSpPr>
                  <a:spLocks noChangeArrowheads="1"/>
                </p:cNvSpPr>
                <p:nvPr/>
              </p:nvSpPr>
              <p:spPr bwMode="auto">
                <a:xfrm rot="-5400000">
                  <a:off x="3827" y="2046"/>
                  <a:ext cx="282" cy="350"/>
                </a:xfrm>
                <a:prstGeom prst="rect">
                  <a:avLst/>
                </a:prstGeom>
                <a:solidFill>
                  <a:srgbClr val="66FF33"/>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100" name="Rectangle 76"/>
                <p:cNvSpPr>
                  <a:spLocks noChangeArrowheads="1"/>
                </p:cNvSpPr>
                <p:nvPr/>
              </p:nvSpPr>
              <p:spPr bwMode="auto">
                <a:xfrm rot="-5400000">
                  <a:off x="4041" y="2425"/>
                  <a:ext cx="282" cy="350"/>
                </a:xfrm>
                <a:prstGeom prst="rect">
                  <a:avLst/>
                </a:prstGeom>
                <a:solidFill>
                  <a:srgbClr val="66FF33"/>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
              <p:nvSpPr>
                <p:cNvPr id="1665101" name="Rectangle 77"/>
                <p:cNvSpPr>
                  <a:spLocks noChangeArrowheads="1"/>
                </p:cNvSpPr>
                <p:nvPr/>
              </p:nvSpPr>
              <p:spPr bwMode="auto">
                <a:xfrm rot="-5400000">
                  <a:off x="3610" y="2804"/>
                  <a:ext cx="282" cy="350"/>
                </a:xfrm>
                <a:prstGeom prst="rect">
                  <a:avLst/>
                </a:prstGeom>
                <a:solidFill>
                  <a:srgbClr val="66FF33"/>
                </a:solidFill>
                <a:ln w="9525">
                  <a:solidFill>
                    <a:schemeClr val="tx1"/>
                  </a:solidFill>
                  <a:miter lim="800000"/>
                  <a:headEnd/>
                  <a:tailEnd/>
                </a:ln>
                <a:effectLst/>
              </p:spPr>
              <p:txBody>
                <a:bodyPr anchor="ct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grpSp>
        </p:grpSp>
      </p:grpSp>
      <p:sp>
        <p:nvSpPr>
          <p:cNvPr id="55"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s-MX" smtClean="0"/>
              <a:t>Arreglos en la Sincronización</a:t>
            </a:r>
          </a:p>
        </p:txBody>
      </p:sp>
      <p:sp>
        <p:nvSpPr>
          <p:cNvPr id="67586" name="Rectangle 3"/>
          <p:cNvSpPr>
            <a:spLocks noGrp="1" noChangeArrowheads="1"/>
          </p:cNvSpPr>
          <p:nvPr>
            <p:ph type="body" idx="1"/>
          </p:nvPr>
        </p:nvSpPr>
        <p:spPr/>
        <p:txBody>
          <a:bodyPr/>
          <a:lstStyle/>
          <a:p>
            <a:r>
              <a:rPr lang="es-MX" smtClean="0"/>
              <a:t>Elimina sincronización</a:t>
            </a:r>
          </a:p>
          <a:p>
            <a:pPr lvl="1"/>
            <a:r>
              <a:rPr lang="es-MX" smtClean="0"/>
              <a:t>Cara pero necesaria “mal necesario”</a:t>
            </a:r>
          </a:p>
          <a:p>
            <a:pPr lvl="1"/>
            <a:r>
              <a:rPr lang="es-MX" smtClean="0"/>
              <a:t>Usar almacenamiento local en los hilos</a:t>
            </a:r>
          </a:p>
          <a:p>
            <a:pPr lvl="2"/>
            <a:r>
              <a:rPr lang="es-MX" smtClean="0"/>
              <a:t>Usar variables locales para resultados parciales, actualiza globales después de los cálculos locales</a:t>
            </a:r>
          </a:p>
          <a:p>
            <a:pPr lvl="2"/>
            <a:r>
              <a:rPr lang="es-MX" smtClean="0"/>
              <a:t>Asigna espacio en el stack del hilo (</a:t>
            </a:r>
            <a:r>
              <a:rPr lang="es-MX" b="1" smtClean="0">
                <a:latin typeface="Courier New" pitchFamily="49" charset="0"/>
              </a:rPr>
              <a:t>alloca</a:t>
            </a:r>
            <a:r>
              <a:rPr lang="es-MX" smtClean="0"/>
              <a:t>)</a:t>
            </a:r>
          </a:p>
          <a:p>
            <a:pPr lvl="2"/>
            <a:r>
              <a:rPr lang="es-MX" smtClean="0"/>
              <a:t>Usar la API de almacenamiento local en los hilos (TlsAlloc)</a:t>
            </a:r>
          </a:p>
          <a:p>
            <a:pPr lvl="1"/>
            <a:r>
              <a:rPr lang="es-MX" smtClean="0"/>
              <a:t>Usar actualizaciones atómicas cada que sea posible</a:t>
            </a:r>
          </a:p>
          <a:p>
            <a:pPr lvl="2"/>
            <a:r>
              <a:rPr lang="es-MX" smtClean="0"/>
              <a:t>Algunas actualizaciones de datos globales pueden usar operaciones atómicas (Interlocked API family)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pPr>
              <a:defRPr/>
            </a:pPr>
            <a:fld id="{441AC57C-2317-4096-B205-AAD88C63C423}" type="slidenum">
              <a:rPr lang="en-US"/>
              <a:pPr>
                <a:defRPr/>
              </a:pPr>
              <a:t>27</a:t>
            </a:fld>
            <a:endParaRPr lang="en-US"/>
          </a:p>
        </p:txBody>
      </p:sp>
      <p:sp>
        <p:nvSpPr>
          <p:cNvPr id="69634" name="Rectangle 2"/>
          <p:cNvSpPr>
            <a:spLocks noGrp="1" noChangeArrowheads="1"/>
          </p:cNvSpPr>
          <p:nvPr>
            <p:ph type="title"/>
          </p:nvPr>
        </p:nvSpPr>
        <p:spPr/>
        <p:txBody>
          <a:bodyPr/>
          <a:lstStyle/>
          <a:p>
            <a:pPr eaLnBrk="1" hangingPunct="1"/>
            <a:r>
              <a:rPr lang="es-MX" smtClean="0"/>
              <a:t>Actualizaciones Atómicas</a:t>
            </a:r>
          </a:p>
        </p:txBody>
      </p:sp>
      <p:sp>
        <p:nvSpPr>
          <p:cNvPr id="69635" name="Rectangle 3"/>
          <p:cNvSpPr>
            <a:spLocks noGrp="1" noChangeArrowheads="1"/>
          </p:cNvSpPr>
          <p:nvPr>
            <p:ph type="body" idx="1"/>
          </p:nvPr>
        </p:nvSpPr>
        <p:spPr/>
        <p:txBody>
          <a:bodyPr/>
          <a:lstStyle/>
          <a:p>
            <a:pPr marL="0" indent="0" eaLnBrk="1" hangingPunct="1"/>
            <a:r>
              <a:rPr lang="es-MX" smtClean="0"/>
              <a:t>Usar los bloques de construcción de OpenMP para si es posible, poner en regiones críticas</a:t>
            </a:r>
          </a:p>
        </p:txBody>
      </p:sp>
      <p:sp>
        <p:nvSpPr>
          <p:cNvPr id="69636" name="Rectangle 4"/>
          <p:cNvSpPr>
            <a:spLocks noChangeArrowheads="1"/>
          </p:cNvSpPr>
          <p:nvPr/>
        </p:nvSpPr>
        <p:spPr bwMode="auto">
          <a:xfrm>
            <a:off x="847725" y="2574925"/>
            <a:ext cx="5105400" cy="2971800"/>
          </a:xfrm>
          <a:prstGeom prst="rect">
            <a:avLst/>
          </a:prstGeom>
          <a:solidFill>
            <a:schemeClr val="bg1"/>
          </a:solidFill>
          <a:ln w="9525">
            <a:solidFill>
              <a:schemeClr val="tx1"/>
            </a:solidFill>
            <a:miter lim="800000"/>
            <a:headEnd/>
            <a:tailEnd/>
          </a:ln>
        </p:spPr>
        <p:txBody>
          <a:bodyPr lIns="92075" tIns="46038" rIns="92075" bIns="46038"/>
          <a:lstStyle/>
          <a:p>
            <a:pPr marL="285750" indent="-285750" eaLnBrk="0" hangingPunct="0">
              <a:lnSpc>
                <a:spcPct val="75000"/>
              </a:lnSpc>
              <a:spcBef>
                <a:spcPct val="30000"/>
              </a:spcBef>
              <a:buClr>
                <a:schemeClr val="tx2"/>
              </a:buClr>
              <a:buSzPct val="75000"/>
              <a:buFont typeface="Wingdings" pitchFamily="2" charset="2"/>
              <a:buNone/>
            </a:pPr>
            <a:r>
              <a:rPr lang="en-US" b="1">
                <a:latin typeface="Courier New" pitchFamily="49" charset="0"/>
              </a:rPr>
              <a:t>static int counter;</a:t>
            </a:r>
          </a:p>
          <a:p>
            <a:pPr marL="285750" indent="-285750" eaLnBrk="0" hangingPunct="0">
              <a:lnSpc>
                <a:spcPct val="75000"/>
              </a:lnSpc>
              <a:spcBef>
                <a:spcPct val="30000"/>
              </a:spcBef>
              <a:buClr>
                <a:schemeClr val="tx2"/>
              </a:buClr>
              <a:buSzPct val="75000"/>
              <a:buFont typeface="Wingdings" pitchFamily="2" charset="2"/>
              <a:buNone/>
            </a:pPr>
            <a:endParaRPr lang="en-US" b="1">
              <a:latin typeface="Courier New" pitchFamily="49" charset="0"/>
            </a:endParaRPr>
          </a:p>
          <a:p>
            <a:pPr marL="285750" indent="-285750" eaLnBrk="0" hangingPunct="0">
              <a:lnSpc>
                <a:spcPct val="75000"/>
              </a:lnSpc>
              <a:spcBef>
                <a:spcPct val="30000"/>
              </a:spcBef>
              <a:buClr>
                <a:schemeClr val="tx2"/>
              </a:buClr>
              <a:buSzPct val="75000"/>
              <a:buFont typeface="Wingdings" pitchFamily="2" charset="2"/>
              <a:buNone/>
            </a:pPr>
            <a:r>
              <a:rPr lang="en-US" b="1">
                <a:solidFill>
                  <a:srgbClr val="0066FF"/>
                </a:solidFill>
                <a:latin typeface="Courier New" pitchFamily="49" charset="0"/>
              </a:rPr>
              <a:t>// Rápido</a:t>
            </a:r>
          </a:p>
          <a:p>
            <a:pPr marL="285750" indent="-285750" eaLnBrk="0" hangingPunct="0">
              <a:lnSpc>
                <a:spcPct val="75000"/>
              </a:lnSpc>
              <a:spcBef>
                <a:spcPct val="30000"/>
              </a:spcBef>
              <a:buClr>
                <a:schemeClr val="tx2"/>
              </a:buClr>
              <a:buSzPct val="75000"/>
              <a:buFont typeface="Wingdings" pitchFamily="2" charset="2"/>
              <a:buNone/>
            </a:pPr>
            <a:r>
              <a:rPr lang="en-US" b="1">
                <a:latin typeface="Courier New" pitchFamily="49" charset="0"/>
              </a:rPr>
              <a:t>#pragma omp atomic</a:t>
            </a:r>
          </a:p>
          <a:p>
            <a:pPr marL="285750" indent="-285750" eaLnBrk="0" hangingPunct="0">
              <a:lnSpc>
                <a:spcPct val="75000"/>
              </a:lnSpc>
              <a:spcBef>
                <a:spcPct val="30000"/>
              </a:spcBef>
              <a:buClr>
                <a:schemeClr val="tx2"/>
              </a:buClr>
              <a:buSzPct val="75000"/>
              <a:buFont typeface="Wingdings" pitchFamily="2" charset="2"/>
              <a:buNone/>
            </a:pPr>
            <a:r>
              <a:rPr lang="en-US" b="1">
                <a:latin typeface="Courier New" pitchFamily="49" charset="0"/>
              </a:rPr>
              <a:t>  counter++;</a:t>
            </a:r>
          </a:p>
          <a:p>
            <a:pPr marL="285750" indent="-285750" eaLnBrk="0" hangingPunct="0">
              <a:lnSpc>
                <a:spcPct val="75000"/>
              </a:lnSpc>
              <a:spcBef>
                <a:spcPct val="30000"/>
              </a:spcBef>
              <a:buClr>
                <a:schemeClr val="tx2"/>
              </a:buClr>
              <a:buSzPct val="75000"/>
              <a:buFont typeface="Wingdings" pitchFamily="2" charset="2"/>
              <a:buNone/>
            </a:pPr>
            <a:endParaRPr lang="en-US" b="1">
              <a:latin typeface="Courier New" pitchFamily="49" charset="0"/>
            </a:endParaRPr>
          </a:p>
          <a:p>
            <a:pPr marL="285750" indent="-285750" eaLnBrk="0" hangingPunct="0">
              <a:lnSpc>
                <a:spcPct val="75000"/>
              </a:lnSpc>
              <a:spcBef>
                <a:spcPct val="30000"/>
              </a:spcBef>
              <a:buClr>
                <a:schemeClr val="tx2"/>
              </a:buClr>
              <a:buSzPct val="75000"/>
              <a:buFont typeface="Wingdings" pitchFamily="2" charset="2"/>
              <a:buNone/>
            </a:pPr>
            <a:r>
              <a:rPr lang="en-US" b="1">
                <a:solidFill>
                  <a:srgbClr val="0066FF"/>
                </a:solidFill>
                <a:latin typeface="Courier New" pitchFamily="49" charset="0"/>
              </a:rPr>
              <a:t>// Lento</a:t>
            </a:r>
          </a:p>
          <a:p>
            <a:pPr marL="285750" indent="-285750" eaLnBrk="0" hangingPunct="0">
              <a:lnSpc>
                <a:spcPct val="75000"/>
              </a:lnSpc>
              <a:spcBef>
                <a:spcPct val="30000"/>
              </a:spcBef>
              <a:buClr>
                <a:schemeClr val="tx2"/>
              </a:buClr>
              <a:buSzPct val="75000"/>
              <a:buFont typeface="Wingdings" pitchFamily="2" charset="2"/>
              <a:buNone/>
            </a:pPr>
            <a:r>
              <a:rPr lang="en-US" b="1">
                <a:latin typeface="Courier New" pitchFamily="49" charset="0"/>
              </a:rPr>
              <a:t>#pragma omp critical (cLock)</a:t>
            </a:r>
          </a:p>
          <a:p>
            <a:pPr marL="285750" indent="-285750" eaLnBrk="0" hangingPunct="0">
              <a:lnSpc>
                <a:spcPct val="75000"/>
              </a:lnSpc>
              <a:spcBef>
                <a:spcPct val="30000"/>
              </a:spcBef>
              <a:buClr>
                <a:schemeClr val="tx2"/>
              </a:buClr>
              <a:buSzPct val="75000"/>
              <a:buFont typeface="Wingdings" pitchFamily="2" charset="2"/>
              <a:buNone/>
            </a:pPr>
            <a:r>
              <a:rPr lang="en-US" b="1">
                <a:latin typeface="Courier New" pitchFamily="49" charset="0"/>
              </a:rPr>
              <a:t>   counter++;</a:t>
            </a:r>
          </a:p>
        </p:txBody>
      </p:sp>
      <p:sp>
        <p:nvSpPr>
          <p:cNvPr id="69637" name="Rectangle 5"/>
          <p:cNvSpPr>
            <a:spLocks noChangeArrowheads="1"/>
          </p:cNvSpPr>
          <p:nvPr/>
        </p:nvSpPr>
        <p:spPr bwMode="auto">
          <a:xfrm>
            <a:off x="6367463" y="2546350"/>
            <a:ext cx="2644775" cy="3570288"/>
          </a:xfrm>
          <a:prstGeom prst="rect">
            <a:avLst/>
          </a:prstGeom>
          <a:noFill/>
          <a:ln w="9525">
            <a:noFill/>
            <a:miter lim="800000"/>
            <a:headEnd/>
            <a:tailEnd/>
          </a:ln>
        </p:spPr>
        <p:txBody>
          <a:bodyPr lIns="92075" tIns="46038" rIns="92075" bIns="46038"/>
          <a:lstStyle/>
          <a:p>
            <a:pPr>
              <a:spcBef>
                <a:spcPct val="60000"/>
              </a:spcBef>
            </a:pPr>
            <a:endParaRPr lang="es-ES">
              <a:latin typeface="Verdana" pitchFamily="34" charset="0"/>
            </a:endParaRPr>
          </a:p>
        </p:txBody>
      </p:sp>
      <p:sp>
        <p:nvSpPr>
          <p:cNvPr id="8"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7C1622E5-95C8-4D67-B94E-AD80CD4B741B}" type="slidenum">
              <a:rPr lang="en-US"/>
              <a:pPr>
                <a:defRPr/>
              </a:pPr>
              <a:t>28</a:t>
            </a:fld>
            <a:endParaRPr lang="en-US"/>
          </a:p>
        </p:txBody>
      </p:sp>
      <p:sp>
        <p:nvSpPr>
          <p:cNvPr id="71682" name="Rectangle 4"/>
          <p:cNvSpPr>
            <a:spLocks noGrp="1" noChangeArrowheads="1"/>
          </p:cNvSpPr>
          <p:nvPr>
            <p:ph type="title"/>
          </p:nvPr>
        </p:nvSpPr>
        <p:spPr/>
        <p:txBody>
          <a:bodyPr/>
          <a:lstStyle/>
          <a:p>
            <a:pPr eaLnBrk="1" hangingPunct="1"/>
            <a:r>
              <a:rPr lang="es-MX" smtClean="0"/>
              <a:t>Arreglos en la sincronización</a:t>
            </a:r>
          </a:p>
        </p:txBody>
      </p:sp>
      <p:sp>
        <p:nvSpPr>
          <p:cNvPr id="71683" name="Rectangle 5"/>
          <p:cNvSpPr>
            <a:spLocks noGrp="1" noChangeArrowheads="1"/>
          </p:cNvSpPr>
          <p:nvPr>
            <p:ph type="body" idx="1"/>
          </p:nvPr>
        </p:nvSpPr>
        <p:spPr/>
        <p:txBody>
          <a:bodyPr/>
          <a:lstStyle/>
          <a:p>
            <a:pPr marL="0" indent="0" eaLnBrk="1" hangingPunct="1"/>
            <a:r>
              <a:rPr lang="es-MX" smtClean="0"/>
              <a:t>Reduce el tamaño de las regiones críticas protegidas por objetos de sincronización</a:t>
            </a:r>
          </a:p>
          <a:p>
            <a:pPr lvl="1" eaLnBrk="1" hangingPunct="1"/>
            <a:r>
              <a:rPr lang="es-MX" smtClean="0"/>
              <a:t>Regiones críticas grandes retienen objetos de sincronización durante más tiempo; otros hilos están ociosos más tiempo esperando adquirir los objetos</a:t>
            </a:r>
          </a:p>
          <a:p>
            <a:pPr lvl="1" eaLnBrk="1" hangingPunct="1"/>
            <a:r>
              <a:rPr lang="es-MX" smtClean="0"/>
              <a:t>Solo los accesos a variables compartidas necesitan protegerse</a:t>
            </a:r>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3"/>
          <p:cNvSpPr>
            <a:spLocks noGrp="1" noChangeArrowheads="1"/>
          </p:cNvSpPr>
          <p:nvPr>
            <p:ph type="title"/>
          </p:nvPr>
        </p:nvSpPr>
        <p:spPr/>
        <p:txBody>
          <a:bodyPr/>
          <a:lstStyle/>
          <a:p>
            <a:pPr eaLnBrk="1" hangingPunct="1"/>
            <a:r>
              <a:rPr lang="es-MX" smtClean="0"/>
              <a:t>Contención de objetos</a:t>
            </a:r>
          </a:p>
        </p:txBody>
      </p:sp>
      <p:sp>
        <p:nvSpPr>
          <p:cNvPr id="29" name="Content Placeholder 28"/>
          <p:cNvSpPr>
            <a:spLocks noGrp="1"/>
          </p:cNvSpPr>
          <p:nvPr>
            <p:ph idx="1"/>
          </p:nvPr>
        </p:nvSpPr>
        <p:spPr/>
        <p:txBody>
          <a:bodyPr/>
          <a:lstStyle/>
          <a:p>
            <a:pPr marL="0" indent="0" eaLnBrk="1" hangingPunct="1"/>
            <a:r>
              <a:rPr lang="en-US" smtClean="0"/>
              <a:t>Del análisis de Locks y Waits, escoge el objeto con más pobre utilización del CPU</a:t>
            </a:r>
          </a:p>
          <a:p>
            <a:pPr marL="0" indent="0" eaLnBrk="1" hangingPunct="1"/>
            <a:endParaRPr lang="en-US" smtClean="0"/>
          </a:p>
          <a:p>
            <a:pPr marL="0" indent="0" eaLnBrk="1" hangingPunct="1"/>
            <a:endParaRPr lang="en-US" smtClean="0"/>
          </a:p>
          <a:p>
            <a:pPr marL="0" indent="0" eaLnBrk="1" hangingPunct="1"/>
            <a:endParaRPr lang="en-US" smtClean="0"/>
          </a:p>
          <a:p>
            <a:pPr marL="0" indent="0" eaLnBrk="1" hangingPunct="1"/>
            <a:endParaRPr lang="en-US" smtClean="0"/>
          </a:p>
          <a:p>
            <a:pPr marL="0" indent="0" eaLnBrk="1" hangingPunct="1"/>
            <a:endParaRPr lang="en-US" smtClean="0"/>
          </a:p>
          <a:p>
            <a:pPr marL="0" indent="0" eaLnBrk="1" hangingPunct="1"/>
            <a:endParaRPr lang="en-US" smtClean="0"/>
          </a:p>
          <a:p>
            <a:pPr marL="0" indent="0" eaLnBrk="1" hangingPunct="1"/>
            <a:r>
              <a:rPr lang="en-US" smtClean="0"/>
              <a:t>Haz Double-click en el nombre del objeto de sincronización para ir a la línea de código fuente</a:t>
            </a:r>
          </a:p>
        </p:txBody>
      </p:sp>
      <p:sp>
        <p:nvSpPr>
          <p:cNvPr id="25" name="Slide Number Placeholder 3"/>
          <p:cNvSpPr>
            <a:spLocks noGrp="1"/>
          </p:cNvSpPr>
          <p:nvPr>
            <p:ph type="sldNum" sz="quarter" idx="11"/>
          </p:nvPr>
        </p:nvSpPr>
        <p:spPr/>
        <p:txBody>
          <a:bodyPr/>
          <a:lstStyle/>
          <a:p>
            <a:pPr>
              <a:defRPr/>
            </a:pPr>
            <a:fld id="{BBE18249-0230-4EED-BA46-696A1301BFD6}" type="slidenum">
              <a:rPr lang="en-US"/>
              <a:pPr>
                <a:defRPr/>
              </a:pPr>
              <a:t>29</a:t>
            </a:fld>
            <a:endParaRPr lang="en-US"/>
          </a:p>
        </p:txBody>
      </p:sp>
      <p:sp>
        <p:nvSpPr>
          <p:cNvPr id="27" name="Footer Placeholder 5"/>
          <p:cNvSpPr>
            <a:spLocks noGrp="1"/>
          </p:cNvSpPr>
          <p:nvPr>
            <p:ph type="ftr" sz="quarter" idx="12"/>
          </p:nvPr>
        </p:nvSpPr>
        <p:spPr/>
        <p:txBody>
          <a:bodyPr/>
          <a:lstStyle/>
          <a:p>
            <a:pPr>
              <a:defRPr/>
            </a:pPr>
            <a:r>
              <a:rPr lang="en-US"/>
              <a:t>Tuning Threaded Code with Intel® Parallel Amplifier</a:t>
            </a:r>
          </a:p>
        </p:txBody>
      </p:sp>
      <p:pic>
        <p:nvPicPr>
          <p:cNvPr id="73733" name="Picture 27" descr="12 LW critical.jpg"/>
          <p:cNvPicPr>
            <a:picLocks noChangeAspect="1"/>
          </p:cNvPicPr>
          <p:nvPr/>
        </p:nvPicPr>
        <p:blipFill>
          <a:blip r:embed="rId3" cstate="print"/>
          <a:srcRect/>
          <a:stretch>
            <a:fillRect/>
          </a:stretch>
        </p:blipFill>
        <p:spPr bwMode="auto">
          <a:xfrm>
            <a:off x="561975" y="2268538"/>
            <a:ext cx="8020050" cy="2486025"/>
          </a:xfrm>
          <a:prstGeom prst="rect">
            <a:avLst/>
          </a:prstGeom>
          <a:noFill/>
          <a:ln w="9525">
            <a:noFill/>
            <a:miter lim="800000"/>
            <a:headEnd/>
            <a:tailEnd/>
          </a:ln>
        </p:spPr>
      </p:pic>
      <p:pic>
        <p:nvPicPr>
          <p:cNvPr id="30" name="Picture 29" descr="13 LW Source line.jpg"/>
          <p:cNvPicPr>
            <a:picLocks noChangeAspect="1"/>
          </p:cNvPicPr>
          <p:nvPr/>
        </p:nvPicPr>
        <p:blipFill>
          <a:blip r:embed="rId4" cstate="print"/>
          <a:srcRect/>
          <a:stretch>
            <a:fillRect/>
          </a:stretch>
        </p:blipFill>
        <p:spPr bwMode="auto">
          <a:xfrm>
            <a:off x="561975" y="2266950"/>
            <a:ext cx="8020050" cy="24860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xEl>
                                              <p:pRg st="7" end="7"/>
                                            </p:txEl>
                                          </p:spTgt>
                                        </p:tgtEl>
                                        <p:attrNameLst>
                                          <p:attrName>style.visibility</p:attrName>
                                        </p:attrNameLst>
                                      </p:cBhvr>
                                      <p:to>
                                        <p:strVal val="visible"/>
                                      </p:to>
                                    </p:set>
                                  </p:childTnLst>
                                </p:cTn>
                              </p:par>
                              <p:par>
                                <p:cTn id="11" presetID="53"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46D7154B-CA9F-406A-9541-3E40BB7BDBE2}" type="slidenum">
              <a:rPr lang="en-US"/>
              <a:pPr>
                <a:defRPr/>
              </a:pPr>
              <a:t>30</a:t>
            </a:fld>
            <a:endParaRPr lang="en-US"/>
          </a:p>
        </p:txBody>
      </p:sp>
      <p:sp>
        <p:nvSpPr>
          <p:cNvPr id="75778" name="Rectangle 4"/>
          <p:cNvSpPr>
            <a:spLocks noGrp="1" noChangeArrowheads="1"/>
          </p:cNvSpPr>
          <p:nvPr>
            <p:ph type="title"/>
          </p:nvPr>
        </p:nvSpPr>
        <p:spPr/>
        <p:txBody>
          <a:bodyPr/>
          <a:lstStyle/>
          <a:p>
            <a:pPr eaLnBrk="1" hangingPunct="1"/>
            <a:r>
              <a:rPr lang="es-MX" smtClean="0"/>
              <a:t>Actividad 3</a:t>
            </a:r>
          </a:p>
        </p:txBody>
      </p:sp>
      <p:sp>
        <p:nvSpPr>
          <p:cNvPr id="75779" name="Rectangle 5"/>
          <p:cNvSpPr>
            <a:spLocks noGrp="1" noChangeArrowheads="1"/>
          </p:cNvSpPr>
          <p:nvPr>
            <p:ph type="body" idx="1"/>
          </p:nvPr>
        </p:nvSpPr>
        <p:spPr/>
        <p:txBody>
          <a:bodyPr/>
          <a:lstStyle/>
          <a:p>
            <a:pPr marL="0" indent="0" eaLnBrk="1" hangingPunct="1"/>
            <a:r>
              <a:rPr lang="es-MX" smtClean="0"/>
              <a:t>La versión paralela de integración numérica</a:t>
            </a:r>
          </a:p>
          <a:p>
            <a:pPr lvl="1" eaLnBrk="1" hangingPunct="1"/>
            <a:r>
              <a:rPr lang="es-MX" smtClean="0"/>
              <a:t>Tiene serios problemas de rendimiento</a:t>
            </a:r>
          </a:p>
          <a:p>
            <a:pPr marL="0" indent="0" eaLnBrk="1" hangingPunct="1"/>
            <a:r>
              <a:rPr lang="es-MX" smtClean="0"/>
              <a:t>Meta</a:t>
            </a:r>
          </a:p>
          <a:p>
            <a:pPr lvl="1" eaLnBrk="1" hangingPunct="1"/>
            <a:r>
              <a:rPr lang="es-MX" smtClean="0"/>
              <a:t>Entender la actividad de los hilos</a:t>
            </a:r>
          </a:p>
          <a:p>
            <a:pPr lvl="1" eaLnBrk="1" hangingPunct="1"/>
            <a:r>
              <a:rPr lang="es-MX" smtClean="0"/>
              <a:t>Usar Parallel Amplifier para examinar la sincronización y su efecto en el rendimiento</a:t>
            </a:r>
          </a:p>
          <a:p>
            <a:pPr lvl="1" eaLnBrk="1" hangingPunct="1"/>
            <a:r>
              <a:rPr lang="es-MX" smtClean="0"/>
              <a:t>Arreglar el problema de rendimiento</a:t>
            </a:r>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s-MX" smtClean="0"/>
              <a:t>Optimizaciones Generales</a:t>
            </a:r>
          </a:p>
        </p:txBody>
      </p:sp>
      <p:sp>
        <p:nvSpPr>
          <p:cNvPr id="77826" name="Rectangle 3"/>
          <p:cNvSpPr>
            <a:spLocks noGrp="1" noChangeArrowheads="1"/>
          </p:cNvSpPr>
          <p:nvPr>
            <p:ph type="body" idx="1"/>
          </p:nvPr>
        </p:nvSpPr>
        <p:spPr/>
        <p:txBody>
          <a:bodyPr/>
          <a:lstStyle/>
          <a:p>
            <a:r>
              <a:rPr lang="es-MX" smtClean="0"/>
              <a:t>Optimizaciones Seriales</a:t>
            </a:r>
          </a:p>
          <a:p>
            <a:pPr lvl="1"/>
            <a:r>
              <a:rPr lang="es-MX" smtClean="0"/>
              <a:t>Optimizaciones seriales a lo largo de la ruta crítica debe afectar tiempo de ejecución</a:t>
            </a:r>
          </a:p>
          <a:p>
            <a:r>
              <a:rPr lang="es-MX" smtClean="0"/>
              <a:t>Optimizaciones Paralelas</a:t>
            </a:r>
          </a:p>
          <a:p>
            <a:pPr lvl="1"/>
            <a:r>
              <a:rPr lang="es-MX" smtClean="0"/>
              <a:t>Reducir contención de objetos de sincronización</a:t>
            </a:r>
          </a:p>
          <a:p>
            <a:pPr lvl="1"/>
            <a:r>
              <a:rPr lang="es-MX" smtClean="0"/>
              <a:t>Balancear carga de trabajo</a:t>
            </a:r>
          </a:p>
          <a:p>
            <a:pPr lvl="1"/>
            <a:r>
              <a:rPr lang="es-MX" smtClean="0"/>
              <a:t>Paralelismo funcional</a:t>
            </a:r>
          </a:p>
          <a:p>
            <a:r>
              <a:rPr lang="es-MX" smtClean="0"/>
              <a:t>Analiza el beneficio de incrementar el número de procesadores</a:t>
            </a:r>
          </a:p>
          <a:p>
            <a:r>
              <a:rPr lang="es-MX" smtClean="0"/>
              <a:t>Analiza el efecto de incrementar el número de hilos en un rendimiento escalable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pPr>
              <a:defRPr/>
            </a:pPr>
            <a:fld id="{B93192B0-CA20-4686-98BC-61B81AB6CC22}" type="slidenum">
              <a:rPr lang="en-US"/>
              <a:pPr>
                <a:defRPr/>
              </a:pPr>
              <a:t>32</a:t>
            </a:fld>
            <a:endParaRPr lang="en-US"/>
          </a:p>
        </p:txBody>
      </p:sp>
      <p:sp>
        <p:nvSpPr>
          <p:cNvPr id="79874" name="Rectangle 2"/>
          <p:cNvSpPr>
            <a:spLocks noGrp="1" noChangeArrowheads="1"/>
          </p:cNvSpPr>
          <p:nvPr>
            <p:ph type="title"/>
          </p:nvPr>
        </p:nvSpPr>
        <p:spPr/>
        <p:txBody>
          <a:bodyPr/>
          <a:lstStyle/>
          <a:p>
            <a:pPr eaLnBrk="1" hangingPunct="1"/>
            <a:r>
              <a:rPr lang="es-MX" smtClean="0"/>
              <a:t>Intel® Parallel Amplifier </a:t>
            </a:r>
            <a:br>
              <a:rPr lang="es-MX" smtClean="0"/>
            </a:br>
            <a:r>
              <a:rPr lang="es-MX" smtClean="0"/>
              <a:t> Que se Cubrió</a:t>
            </a:r>
          </a:p>
        </p:txBody>
      </p:sp>
      <p:sp>
        <p:nvSpPr>
          <p:cNvPr id="79875" name="Rectangle 3"/>
          <p:cNvSpPr>
            <a:spLocks noGrp="1" noChangeArrowheads="1"/>
          </p:cNvSpPr>
          <p:nvPr>
            <p:ph type="body" idx="1"/>
          </p:nvPr>
        </p:nvSpPr>
        <p:spPr/>
        <p:txBody>
          <a:bodyPr lIns="92075" tIns="46038" rIns="92075" bIns="46038"/>
          <a:lstStyle/>
          <a:p>
            <a:pPr marL="0" indent="0">
              <a:lnSpc>
                <a:spcPct val="85000"/>
              </a:lnSpc>
            </a:pPr>
            <a:r>
              <a:rPr lang="es-MX" smtClean="0"/>
              <a:t>Identificar problemas de rendimiento puede ser complicado sin herramientas</a:t>
            </a:r>
          </a:p>
          <a:p>
            <a:pPr marL="0" indent="0">
              <a:lnSpc>
                <a:spcPct val="85000"/>
              </a:lnSpc>
            </a:pPr>
            <a:endParaRPr lang="es-MX" smtClean="0"/>
          </a:p>
          <a:p>
            <a:pPr marL="0" indent="0">
              <a:lnSpc>
                <a:spcPct val="85000"/>
              </a:lnSpc>
            </a:pPr>
            <a:r>
              <a:rPr lang="es-MX" smtClean="0"/>
              <a:t>Las herramientas se requieren para entender y optimizar la eficiencia paralela y la utilización del hardware</a:t>
            </a:r>
          </a:p>
          <a:p>
            <a:pPr marL="0" indent="0">
              <a:lnSpc>
                <a:spcPct val="85000"/>
              </a:lnSpc>
            </a:pPr>
            <a:endParaRPr lang="es-MX" smtClean="0"/>
          </a:p>
          <a:p>
            <a:pPr marL="0" indent="0">
              <a:lnSpc>
                <a:spcPct val="85000"/>
              </a:lnSpc>
            </a:pPr>
            <a:r>
              <a:rPr lang="es-MX" smtClean="0"/>
              <a:t>El Parallel Amplifier ayuda a entender la actividad de los hilos en las aplicaciones, utilización del sistema, y rendimiento escalable</a:t>
            </a:r>
          </a:p>
        </p:txBody>
      </p:sp>
      <p:sp>
        <p:nvSpPr>
          <p:cNvPr id="6" name="Footer Placeholder 5"/>
          <p:cNvSpPr>
            <a:spLocks noGrp="1"/>
          </p:cNvSpPr>
          <p:nvPr>
            <p:ph type="ftr" sz="quarter" idx="12"/>
          </p:nvPr>
        </p:nvSpPr>
        <p:spPr>
          <a:xfrm>
            <a:off x="2582863" y="5999163"/>
            <a:ext cx="3981450" cy="304800"/>
          </a:xfrm>
        </p:spPr>
        <p:txBody>
          <a:bodyPr/>
          <a:lstStyle/>
          <a:p>
            <a:pPr>
              <a:defRPr/>
            </a:pPr>
            <a:r>
              <a:rPr lang="en-US"/>
              <a:t>Tuning Threaded Code with Intel® Parallel Amplifier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3336A1E4-1C4E-4708-9DBD-68A45F32B912}" type="slidenum">
              <a:rPr lang="en-US"/>
              <a:pPr>
                <a:defRPr/>
              </a:pPr>
              <a:t>33</a:t>
            </a:fld>
            <a:endParaRPr lang="en-US"/>
          </a:p>
        </p:txBody>
      </p:sp>
      <p:sp>
        <p:nvSpPr>
          <p:cNvPr id="4" name="Footer Placeholder 3"/>
          <p:cNvSpPr>
            <a:spLocks noGrp="1"/>
          </p:cNvSpPr>
          <p:nvPr>
            <p:ph type="ftr" sz="quarter" idx="12"/>
          </p:nvPr>
        </p:nvSpPr>
        <p:spPr/>
        <p:txBody>
          <a:bodyPr/>
          <a:lstStyle/>
          <a:p>
            <a:pPr>
              <a:defRPr/>
            </a:pPr>
            <a:r>
              <a:rPr lang="en-US"/>
              <a:t>Tuning Threaded Code: Intel® Parallel Amplifier for Explicit Threads</a:t>
            </a:r>
          </a:p>
        </p:txBody>
      </p:sp>
      <p:pic>
        <p:nvPicPr>
          <p:cNvPr id="81923" name="Picture 2" descr="last_page_blue"/>
          <p:cNvPicPr>
            <a:picLocks noChangeAspect="1" noChangeArrowheads="1"/>
          </p:cNvPicPr>
          <p:nvPr/>
        </p:nvPicPr>
        <p:blipFill>
          <a:blip r:embed="rId3" cstate="print"/>
          <a:srcRect/>
          <a:stretch>
            <a:fillRect/>
          </a:stretch>
        </p:blipFill>
        <p:spPr bwMode="auto">
          <a:xfrm>
            <a:off x="0" y="-1588"/>
            <a:ext cx="9144000" cy="6861176"/>
          </a:xfrm>
          <a:prstGeom prst="rect">
            <a:avLst/>
          </a:prstGeom>
          <a:noFill/>
          <a:ln w="9525">
            <a:noFill/>
            <a:miter lim="800000"/>
            <a:headEnd/>
            <a:tailEnd/>
          </a:ln>
        </p:spPr>
      </p:pic>
      <p:sp>
        <p:nvSpPr>
          <p:cNvPr id="5" name="Rectangle 4"/>
          <p:cNvSpPr/>
          <p:nvPr/>
        </p:nvSpPr>
        <p:spPr bwMode="auto">
          <a:xfrm>
            <a:off x="5740400" y="3676650"/>
            <a:ext cx="2262188" cy="433388"/>
          </a:xfrm>
          <a:prstGeom prst="rect">
            <a:avLst/>
          </a:prstGeom>
          <a:solidFill>
            <a:srgbClr val="096DBF"/>
          </a:solidFill>
          <a:ln w="9525" cap="flat" cmpd="sng" algn="ctr">
            <a:noFill/>
            <a:prstDash val="solid"/>
            <a:round/>
            <a:headEnd type="none" w="med" len="med"/>
            <a:tailEnd type="none" w="med" len="med"/>
          </a:ln>
          <a:effectLst/>
        </p:spPr>
        <p:txBody>
          <a:bodyPr>
            <a:spAutoFit/>
          </a:bodyPr>
          <a:lstStyle/>
          <a:p>
            <a:pPr eaLnBrk="0" hangingPunct="0">
              <a:defRPr/>
            </a:pPr>
            <a:endParaRPr lang="en-US">
              <a:effectLst>
                <a:outerShdw blurRad="38100" dist="38100" dir="2700000" algn="tl">
                  <a:srgbClr val="000000">
                    <a:alpha val="43137"/>
                  </a:srgbClr>
                </a:outerShdw>
              </a:effectLst>
              <a:latin typeface="SegoeBook" pitchFamily="68"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Tuning Threaded Code &amp;#x0D;&amp;#x0A;with Intel® Parallel Amplifier&amp;quot;&quot;/&gt;&lt;property id=&quot;20307&quot; value=&quot;1093&quot;/&gt;&lt;/object&gt;&lt;object type=&quot;3&quot; unique_id=&quot;10005&quot;&gt;&lt;property id=&quot;20148&quot; value=&quot;5&quot;/&gt;&lt;property id=&quot;20300&quot; value=&quot;Slide 2 - &amp;quot;Objectives&amp;quot;&quot;/&gt;&lt;property id=&quot;20307&quot; value=&quot;1094&quot;/&gt;&lt;/object&gt;&lt;object type=&quot;3&quot; unique_id=&quot;10006&quot;&gt;&lt;property id=&quot;20148&quot; value=&quot;5&quot;/&gt;&lt;property id=&quot;20300&quot; value=&quot;Slide 3 - &amp;quot;Agenda&amp;quot;&quot;/&gt;&lt;property id=&quot;20307&quot; value=&quot;1095&quot;/&gt;&lt;/object&gt;&lt;object type=&quot;3&quot; unique_id=&quot;10007&quot;&gt;&lt;property id=&quot;20148&quot; value=&quot;5&quot;/&gt;&lt;property id=&quot;20300&quot; value=&quot;Slide 4 - &amp;quot;Motivation&amp;quot;&quot;/&gt;&lt;property id=&quot;20307&quot; value=&quot;1096&quot;/&gt;&lt;/object&gt;&lt;object type=&quot;3&quot; unique_id=&quot;10008&quot;&gt;&lt;property id=&quot;20148&quot; value=&quot;5&quot;/&gt;&lt;property id=&quot;20300&quot; value=&quot;Slide 5 - &amp;quot;Intel® Parallel Amplifier&amp;quot;&quot;/&gt;&lt;property id=&quot;20307&quot; value=&quot;1097&quot;/&gt;&lt;/object&gt;&lt;object type=&quot;3&quot; unique_id=&quot;10009&quot;&gt;&lt;property id=&quot;20148&quot; value=&quot;5&quot;/&gt;&lt;property id=&quot;20300&quot; value=&quot;Slide 6 - &amp;quot;Intel® Parallel Amplifier Features&amp;quot;&quot;/&gt;&lt;property id=&quot;20307&quot; value=&quot;1098&quot;/&gt;&lt;/object&gt;&lt;object type=&quot;3&quot; unique_id=&quot;10016&quot;&gt;&lt;property id=&quot;20148&quot; value=&quot;5&quot;/&gt;&lt;property id=&quot;20300&quot; value=&quot;Slide 9 - &amp;quot;Activity 1a&amp;quot;&quot;/&gt;&lt;property id=&quot;20307&quot; value=&quot;1105&quot;/&gt;&lt;/object&gt;&lt;object type=&quot;3&quot; unique_id=&quot;10017&quot;&gt;&lt;property id=&quot;20148&quot; value=&quot;5&quot;/&gt;&lt;property id=&quot;20300&quot; value=&quot;Slide 10 - &amp;quot;Parallel Amplifier: Concurrency Views&amp;quot;&quot;/&gt;&lt;property id=&quot;20307&quot; value=&quot;1138&quot;/&gt;&lt;/object&gt;&lt;object type=&quot;3&quot; unique_id=&quot;10023&quot;&gt;&lt;property id=&quot;20148&quot; value=&quot;5&quot;/&gt;&lt;property id=&quot;20300&quot; value=&quot;Slide 17 - &amp;quot;Activity 1b&amp;quot;&quot;/&gt;&lt;property id=&quot;20307&quot; value=&quot;1112&quot;/&gt;&lt;/object&gt;&lt;object type=&quot;3&quot; unique_id=&quot;10025&quot;&gt;&lt;property id=&quot;20148&quot; value=&quot;5&quot;/&gt;&lt;property id=&quot;20300&quot; value=&quot;Slide 18 - &amp;quot;Common Performance Issues&amp;quot;&quot;/&gt;&lt;property id=&quot;20307&quot; value=&quot;1114&quot;/&gt;&lt;/object&gt;&lt;object type=&quot;3&quot; unique_id=&quot;10026&quot;&gt;&lt;property id=&quot;20148&quot; value=&quot;5&quot;/&gt;&lt;property id=&quot;20300&quot; value=&quot;Slide 19 - &amp;quot;Load Imbalance&amp;quot;&quot;/&gt;&lt;property id=&quot;20307&quot; value=&quot;1115&quot;/&gt;&lt;/object&gt;&lt;object type=&quot;3&quot; unique_id=&quot;10027&quot;&gt;&lt;property id=&quot;20148&quot; value=&quot;5&quot;/&gt;&lt;property id=&quot;20300&quot; value=&quot;Slide 20 - &amp;quot;Redistribute Work to Threads&amp;quot;&quot;/&gt;&lt;property id=&quot;20307&quot; value=&quot;1116&quot;/&gt;&lt;/object&gt;&lt;object type=&quot;3&quot; unique_id=&quot;10028&quot;&gt;&lt;property id=&quot;20148&quot; value=&quot;5&quot;/&gt;&lt;property id=&quot;20300&quot; value=&quot;Slide 21 - &amp;quot;Redistribute Work to Threads&amp;quot;&quot;/&gt;&lt;property id=&quot;20307&quot; value=&quot;1117&quot;/&gt;&lt;/object&gt;&lt;object type=&quot;3&quot; unique_id=&quot;10029&quot;&gt;&lt;property id=&quot;20148&quot; value=&quot;5&quot;/&gt;&lt;property id=&quot;20300&quot; value=&quot;Slide 22 - &amp;quot;Unbalanced Workloads&amp;quot;&quot;/&gt;&lt;property id=&quot;20307&quot; value=&quot;1144&quot;/&gt;&lt;/object&gt;&lt;object type=&quot;3&quot; unique_id=&quot;10030&quot;&gt;&lt;property id=&quot;20148&quot; value=&quot;5&quot;/&gt;&lt;property id=&quot;20300&quot; value=&quot;Slide 24 - &amp;quot;Activity 2 – Load Imbalance&amp;quot;&quot;/&gt;&lt;property id=&quot;20307&quot; value=&quot;1118&quot;/&gt;&lt;/object&gt;&lt;object type=&quot;3&quot; unique_id=&quot;10032&quot;&gt;&lt;property id=&quot;20148&quot; value=&quot;5&quot;/&gt;&lt;property id=&quot;20300&quot; value=&quot;Slide 25 - &amp;quot;Synchronization&amp;quot;&quot;/&gt;&lt;property id=&quot;20307&quot; value=&quot;1137&quot;/&gt;&lt;/object&gt;&lt;object type=&quot;3&quot; unique_id=&quot;10033&quot;&gt;&lt;property id=&quot;20148&quot; value=&quot;5&quot;/&gt;&lt;property id=&quot;20300&quot; value=&quot;Slide 26 - &amp;quot;Synchronization Fixes&amp;quot;&quot;/&gt;&lt;property id=&quot;20307&quot; value=&quot;1122&quot;/&gt;&lt;/object&gt;&lt;object type=&quot;3&quot; unique_id=&quot;10034&quot;&gt;&lt;property id=&quot;20148&quot; value=&quot;5&quot;/&gt;&lt;property id=&quot;20300&quot; value=&quot;Slide 27 - &amp;quot;Atomic Updates&amp;quot;&quot;/&gt;&lt;property id=&quot;20307&quot; value=&quot;1123&quot;/&gt;&lt;/object&gt;&lt;object type=&quot;3&quot; unique_id=&quot;10035&quot;&gt;&lt;property id=&quot;20148&quot; value=&quot;5&quot;/&gt;&lt;property id=&quot;20300&quot; value=&quot;Slide 28 - &amp;quot;Synchronization Fixes&amp;quot;&quot;/&gt;&lt;property id=&quot;20307&quot; value=&quot;1124&quot;/&gt;&lt;/object&gt;&lt;object type=&quot;3&quot; unique_id=&quot;10037&quot;&gt;&lt;property id=&quot;20148&quot; value=&quot;5&quot;/&gt;&lt;property id=&quot;20300&quot; value=&quot;Slide 29 - &amp;quot;Object Contention&amp;quot;&quot;/&gt;&lt;property id=&quot;20307&quot; value=&quot;1145&quot;/&gt;&lt;/object&gt;&lt;object type=&quot;3&quot; unique_id=&quot;10038&quot;&gt;&lt;property id=&quot;20148&quot; value=&quot;5&quot;/&gt;&lt;property id=&quot;20300&quot; value=&quot;Slide 30 - &amp;quot;Activity 3&amp;quot;&quot;/&gt;&lt;property id=&quot;20307&quot; value=&quot;1126&quot;/&gt;&lt;/object&gt;&lt;object type=&quot;3&quot; unique_id=&quot;10040&quot;&gt;&lt;property id=&quot;20148&quot; value=&quot;5&quot;/&gt;&lt;property id=&quot;20300&quot; value=&quot;Slide 31 - &amp;quot;General Optimizations&amp;quot;&quot;/&gt;&lt;property id=&quot;20307&quot; value=&quot;1129&quot;/&gt;&lt;/object&gt;&lt;object type=&quot;3&quot; unique_id=&quot;10041&quot;&gt;&lt;property id=&quot;20148&quot; value=&quot;5&quot;/&gt;&lt;property id=&quot;20300&quot; value=&quot;Slide 32 - &amp;quot;Intel® Parallel Amplifier &amp;#x0D;&amp;#x0A;What’s Been Covered&amp;quot;&quot;/&gt;&lt;property id=&quot;20307&quot; value=&quot;1130&quot;/&gt;&lt;/object&gt;&lt;object type=&quot;3&quot; unique_id=&quot;10042&quot;&gt;&lt;property id=&quot;20148&quot; value=&quot;5&quot;/&gt;&lt;property id=&quot;20300&quot; value=&quot;Slide 33&quot;/&gt;&lt;property id=&quot;20307&quot; value=&quot;1136&quot;/&gt;&lt;/object&gt;&lt;object type=&quot;3&quot; unique_id=&quot;10363&quot;&gt;&lt;property id=&quot;20148&quot; value=&quot;5&quot;/&gt;&lt;property id=&quot;20300&quot; value=&quot;Slide 7 - &amp;quot;Getting Started with Parallel Amplifier&amp;quot;&quot;/&gt;&lt;property id=&quot;20307&quot; value=&quot;1146&quot;/&gt;&lt;/object&gt;&lt;object type=&quot;3&quot; unique_id=&quot;10364&quot;&gt;&lt;property id=&quot;20148&quot; value=&quot;5&quot;/&gt;&lt;property id=&quot;20300&quot; value=&quot;Slide 8 - &amp;quot;Getting Started with Parallel Amplifier&amp;quot;&quot;/&gt;&lt;property id=&quot;20307&quot; value=&quot;1147&quot;/&gt;&lt;/object&gt;&lt;object type=&quot;3&quot; unique_id=&quot;10513&quot;&gt;&lt;property id=&quot;20148&quot; value=&quot;5&quot;/&gt;&lt;property id=&quot;20300&quot; value=&quot;Slide 11 - &amp;quot;Parallel Amplifier: Concurrency Views&amp;quot;&quot;/&gt;&lt;property id=&quot;20307&quot; value=&quot;1148&quot;/&gt;&lt;/object&gt;&lt;object type=&quot;3&quot; unique_id=&quot;10514&quot;&gt;&lt;property id=&quot;20148&quot; value=&quot;5&quot;/&gt;&lt;property id=&quot;20300&quot; value=&quot;Slide 12 - &amp;quot;Parallel Amplifier: Concurrency Views&amp;quot;&quot;/&gt;&lt;property id=&quot;20307&quot; value=&quot;1149&quot;/&gt;&lt;/object&gt;&lt;object type=&quot;3&quot; unique_id=&quot;10515&quot;&gt;&lt;property id=&quot;20148&quot; value=&quot;5&quot;/&gt;&lt;property id=&quot;20300&quot; value=&quot;Slide 13 - &amp;quot;Parallel Amplifier: Concurrency Views&amp;quot;&quot;/&gt;&lt;property id=&quot;20307&quot; value=&quot;1150&quot;/&gt;&lt;/object&gt;&lt;object type=&quot;3&quot; unique_id=&quot;10516&quot;&gt;&lt;property id=&quot;20148&quot; value=&quot;5&quot;/&gt;&lt;property id=&quot;20300&quot; value=&quot;Slide 14 - &amp;quot;Parallel Amplifier: Locks and Waits Views&amp;quot;&quot;/&gt;&lt;property id=&quot;20307&quot; value=&quot;1151&quot;/&gt;&lt;/object&gt;&lt;object type=&quot;3&quot; unique_id=&quot;10763&quot;&gt;&lt;property id=&quot;20148&quot; value=&quot;5&quot;/&gt;&lt;property id=&quot;20300&quot; value=&quot;Slide 15 - &amp;quot;Parallel Amplifier: Locks and Waits Views&amp;quot;&quot;/&gt;&lt;property id=&quot;20307&quot; value=&quot;1152&quot;/&gt;&lt;/object&gt;&lt;object type=&quot;3&quot; unique_id=&quot;10764&quot;&gt;&lt;property id=&quot;20148&quot; value=&quot;5&quot;/&gt;&lt;property id=&quot;20300&quot; value=&quot;Slide 16 - &amp;quot;Parallel Amplifier: Locks and Waits Views&amp;quot;&quot;/&gt;&lt;property id=&quot;20307&quot; value=&quot;1153&quot;/&gt;&lt;/object&gt;&lt;object type=&quot;3&quot; unique_id=&quot;10765&quot;&gt;&lt;property id=&quot;20148&quot; value=&quot;5&quot;/&gt;&lt;property id=&quot;20300&quot; value=&quot;Slide 23 - &amp;quot;Unbalanced Workloads&amp;quot;&quot;/&gt;&lt;property id=&quot;20307&quot; value=&quot;1154&quot;/&gt;&lt;/object&gt;&lt;/object&gt;&lt;/object&gt;&lt;/database&gt;"/>
</p:tagLst>
</file>

<file path=ppt/theme/theme1.xml><?xml version="1.0" encoding="utf-8"?>
<a:theme xmlns:a="http://schemas.openxmlformats.org/drawingml/2006/main" name="blue_intel_only">
  <a:themeElements>
    <a:clrScheme name="blue_intel_only 3">
      <a:dk1>
        <a:srgbClr val="FF5C00"/>
      </a:dk1>
      <a:lt1>
        <a:srgbClr val="FFFFFF"/>
      </a:lt1>
      <a:dk2>
        <a:srgbClr val="0C2E86"/>
      </a:dk2>
      <a:lt2>
        <a:srgbClr val="F5E647"/>
      </a:lt2>
      <a:accent1>
        <a:srgbClr val="A6CAE1"/>
      </a:accent1>
      <a:accent2>
        <a:srgbClr val="567EB9"/>
      </a:accent2>
      <a:accent3>
        <a:srgbClr val="AAADC3"/>
      </a:accent3>
      <a:accent4>
        <a:srgbClr val="DADADA"/>
      </a:accent4>
      <a:accent5>
        <a:srgbClr val="D0E1EE"/>
      </a:accent5>
      <a:accent6>
        <a:srgbClr val="4D72A7"/>
      </a:accent6>
      <a:hlink>
        <a:srgbClr val="21FF5B"/>
      </a:hlink>
      <a:folHlink>
        <a:srgbClr val="AA014C"/>
      </a:folHlink>
    </a:clrScheme>
    <a:fontScheme name="blue_intel_only">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outerShdw blurRad="38100" dist="38100" dir="2700000" algn="tl">
                <a:srgbClr val="000000">
                  <a:alpha val="43137"/>
                </a:srgbClr>
              </a:outerShdw>
            </a:effectLst>
            <a:latin typeface="SegoeBook" pitchFamily="6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outerShdw blurRad="38100" dist="38100" dir="2700000" algn="tl">
                <a:srgbClr val="000000">
                  <a:alpha val="43137"/>
                </a:srgbClr>
              </a:outerShdw>
            </a:effectLst>
            <a:latin typeface="SegoeBook" pitchFamily="68" charset="0"/>
          </a:defRPr>
        </a:defPPr>
      </a:lstStyle>
    </a:lnDef>
  </a:objectDefaults>
  <a:extraClrSchemeLst>
    <a:extraClrScheme>
      <a:clrScheme name="blue_intel_only 1">
        <a:dk1>
          <a:srgbClr val="FF5C00"/>
        </a:dk1>
        <a:lt1>
          <a:srgbClr val="FFFFFF"/>
        </a:lt1>
        <a:dk2>
          <a:srgbClr val="0C2E86"/>
        </a:dk2>
        <a:lt2>
          <a:srgbClr val="F5E647"/>
        </a:lt2>
        <a:accent1>
          <a:srgbClr val="A6CAE1"/>
        </a:accent1>
        <a:accent2>
          <a:srgbClr val="567EB9"/>
        </a:accent2>
        <a:accent3>
          <a:srgbClr val="AAADC3"/>
        </a:accent3>
        <a:accent4>
          <a:srgbClr val="DADADA"/>
        </a:accent4>
        <a:accent5>
          <a:srgbClr val="D0E1EE"/>
        </a:accent5>
        <a:accent6>
          <a:srgbClr val="4D72A7"/>
        </a:accent6>
        <a:hlink>
          <a:srgbClr val="0860A8"/>
        </a:hlink>
        <a:folHlink>
          <a:srgbClr val="AA014C"/>
        </a:folHlink>
      </a:clrScheme>
      <a:clrMap bg1="dk2" tx1="lt1" bg2="dk1" tx2="lt2" accent1="accent1" accent2="accent2" accent3="accent3" accent4="accent4" accent5="accent5" accent6="accent6" hlink="hlink" folHlink="folHlink"/>
    </a:extraClrScheme>
    <a:extraClrScheme>
      <a:clrScheme name="blue_intel_only 2">
        <a:dk1>
          <a:srgbClr val="0860A8"/>
        </a:dk1>
        <a:lt1>
          <a:srgbClr val="FFFFFF"/>
        </a:lt1>
        <a:dk2>
          <a:srgbClr val="F5E647"/>
        </a:dk2>
        <a:lt2>
          <a:srgbClr val="FF5C47"/>
        </a:lt2>
        <a:accent1>
          <a:srgbClr val="A6CAE1"/>
        </a:accent1>
        <a:accent2>
          <a:srgbClr val="567EB9"/>
        </a:accent2>
        <a:accent3>
          <a:srgbClr val="FFFFFF"/>
        </a:accent3>
        <a:accent4>
          <a:srgbClr val="06518F"/>
        </a:accent4>
        <a:accent5>
          <a:srgbClr val="D0E1EE"/>
        </a:accent5>
        <a:accent6>
          <a:srgbClr val="4D72A7"/>
        </a:accent6>
        <a:hlink>
          <a:srgbClr val="0C2E86"/>
        </a:hlink>
        <a:folHlink>
          <a:srgbClr val="AA014C"/>
        </a:folHlink>
      </a:clrScheme>
      <a:clrMap bg1="lt1" tx1="dk1" bg2="lt2" tx2="dk2" accent1="accent1" accent2="accent2" accent3="accent3" accent4="accent4" accent5="accent5" accent6="accent6" hlink="hlink" folHlink="folHlink"/>
    </a:extraClrScheme>
    <a:extraClrScheme>
      <a:clrScheme name="blue_intel_only 3">
        <a:dk1>
          <a:srgbClr val="FF5C00"/>
        </a:dk1>
        <a:lt1>
          <a:srgbClr val="FFFFFF"/>
        </a:lt1>
        <a:dk2>
          <a:srgbClr val="0C2E86"/>
        </a:dk2>
        <a:lt2>
          <a:srgbClr val="F5E647"/>
        </a:lt2>
        <a:accent1>
          <a:srgbClr val="A6CAE1"/>
        </a:accent1>
        <a:accent2>
          <a:srgbClr val="567EB9"/>
        </a:accent2>
        <a:accent3>
          <a:srgbClr val="AAADC3"/>
        </a:accent3>
        <a:accent4>
          <a:srgbClr val="DADADA"/>
        </a:accent4>
        <a:accent5>
          <a:srgbClr val="D0E1EE"/>
        </a:accent5>
        <a:accent6>
          <a:srgbClr val="4D72A7"/>
        </a:accent6>
        <a:hlink>
          <a:srgbClr val="21FF5B"/>
        </a:hlink>
        <a:folHlink>
          <a:srgbClr val="AA014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64</Template>
  <TotalTime>18512</TotalTime>
  <Words>3869</Words>
  <Application>Microsoft Office PowerPoint</Application>
  <PresentationFormat>Presentación en pantalla (4:3)</PresentationFormat>
  <Paragraphs>530</Paragraphs>
  <Slides>33</Slides>
  <Notes>33</Notes>
  <HiddenSlides>0</HiddenSlides>
  <MMClips>0</MMClips>
  <ScaleCrop>false</ScaleCrop>
  <HeadingPairs>
    <vt:vector size="4" baseType="variant">
      <vt:variant>
        <vt:lpstr>Tema</vt:lpstr>
      </vt:variant>
      <vt:variant>
        <vt:i4>1</vt:i4>
      </vt:variant>
      <vt:variant>
        <vt:lpstr>Títulos de diapositiva</vt:lpstr>
      </vt:variant>
      <vt:variant>
        <vt:i4>33</vt:i4>
      </vt:variant>
    </vt:vector>
  </HeadingPairs>
  <TitlesOfParts>
    <vt:vector size="34" baseType="lpstr">
      <vt:lpstr>blue_intel_only</vt:lpstr>
      <vt:lpstr>Afinando el código paralelo con Intel® Parallel Amplifier</vt:lpstr>
      <vt:lpstr>Objetivos</vt:lpstr>
      <vt:lpstr>Agenda</vt:lpstr>
      <vt:lpstr>Motivación</vt:lpstr>
      <vt:lpstr>Intel® Parallel Amplifier</vt:lpstr>
      <vt:lpstr>Características de Intel® Parallel Amplifier</vt:lpstr>
      <vt:lpstr>Iniciando con Parallel Amplifier</vt:lpstr>
      <vt:lpstr>Iniciando con Parallel Amplifier</vt:lpstr>
      <vt:lpstr>Actividad 1a</vt:lpstr>
      <vt:lpstr>Parallel Amplifier: Informes de Concurrencia</vt:lpstr>
      <vt:lpstr>Parallel Amplifier: Informes de Concurrencia</vt:lpstr>
      <vt:lpstr>Parallel Amplifier: Informes de Concurrencia</vt:lpstr>
      <vt:lpstr>Parallel Amplifier: Informes de Concurrencia</vt:lpstr>
      <vt:lpstr>Parallel Amplifier: Pantalla de Locks y Waits</vt:lpstr>
      <vt:lpstr>Parallel Amplifier: Pantalla de Locks y Waits</vt:lpstr>
      <vt:lpstr>Parallel Amplifier: Pantalla de Locks y Waits</vt:lpstr>
      <vt:lpstr>Actividad 1b</vt:lpstr>
      <vt:lpstr>Problemas de Rendimiento Comunes</vt:lpstr>
      <vt:lpstr>Carga Desbalanceada</vt:lpstr>
      <vt:lpstr>Redistribuye el trabajo a los hilos</vt:lpstr>
      <vt:lpstr>Redistribuye el trabajo a los hilos</vt:lpstr>
      <vt:lpstr>Cargas de trabajo Desbalanceadas</vt:lpstr>
      <vt:lpstr>Cargas de trabajo Desbalanceadas</vt:lpstr>
      <vt:lpstr>Actividad 2 – Carga Desbalanceada</vt:lpstr>
      <vt:lpstr>Sincronización</vt:lpstr>
      <vt:lpstr>Arreglos en la Sincronización</vt:lpstr>
      <vt:lpstr>Actualizaciones Atómicas</vt:lpstr>
      <vt:lpstr>Arreglos en la sincronización</vt:lpstr>
      <vt:lpstr>Contención de objetos</vt:lpstr>
      <vt:lpstr>Actividad 3</vt:lpstr>
      <vt:lpstr>Optimizaciones Generales</vt:lpstr>
      <vt:lpstr>Intel® Parallel Amplifier   Que se Cubrió</vt:lpstr>
      <vt:lpstr>Presentación de PowerPoint</vt:lpstr>
    </vt:vector>
  </TitlesOfParts>
  <Company>Artinsoft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Tuning Threaded Code with Thread Profiler</dc:title>
  <dc:creator>Clay Breshears</dc:creator>
  <cp:lastModifiedBy>José Luis</cp:lastModifiedBy>
  <cp:revision>839</cp:revision>
  <dcterms:created xsi:type="dcterms:W3CDTF">2004-05-17T20:57:49Z</dcterms:created>
  <dcterms:modified xsi:type="dcterms:W3CDTF">2013-12-12T15:19:54Z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Category">
    <vt:lpwstr>Presentations</vt:lpwstr>
  </property>
</Properties>
</file>