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6"/>
  </p:notesMasterIdLst>
  <p:handoutMasterIdLst>
    <p:handoutMasterId r:id="rId37"/>
  </p:handoutMasterIdLst>
  <p:sldIdLst>
    <p:sldId id="1093" r:id="rId2"/>
    <p:sldId id="1094" r:id="rId3"/>
    <p:sldId id="1095" r:id="rId4"/>
    <p:sldId id="1166" r:id="rId5"/>
    <p:sldId id="1097" r:id="rId6"/>
    <p:sldId id="1098" r:id="rId7"/>
    <p:sldId id="1099" r:id="rId8"/>
    <p:sldId id="1169" r:id="rId9"/>
    <p:sldId id="1167" r:id="rId10"/>
    <p:sldId id="1102" r:id="rId11"/>
    <p:sldId id="1103" r:id="rId12"/>
    <p:sldId id="1145" r:id="rId13"/>
    <p:sldId id="1146" r:id="rId14"/>
    <p:sldId id="1147" r:id="rId15"/>
    <p:sldId id="1148" r:id="rId16"/>
    <p:sldId id="1149" r:id="rId17"/>
    <p:sldId id="1150" r:id="rId18"/>
    <p:sldId id="1151" r:id="rId19"/>
    <p:sldId id="1152" r:id="rId20"/>
    <p:sldId id="1168" r:id="rId21"/>
    <p:sldId id="1154" r:id="rId22"/>
    <p:sldId id="1170" r:id="rId23"/>
    <p:sldId id="1156" r:id="rId24"/>
    <p:sldId id="1157" r:id="rId25"/>
    <p:sldId id="1158" r:id="rId26"/>
    <p:sldId id="1159" r:id="rId27"/>
    <p:sldId id="1160" r:id="rId28"/>
    <p:sldId id="1161" r:id="rId29"/>
    <p:sldId id="1162" r:id="rId30"/>
    <p:sldId id="1163" r:id="rId31"/>
    <p:sldId id="1164" r:id="rId32"/>
    <p:sldId id="1165" r:id="rId33"/>
    <p:sldId id="1133" r:id="rId34"/>
    <p:sldId id="1134" r:id="rId35"/>
  </p:sldIdLst>
  <p:sldSz cx="9144000" cy="6858000" type="screen4x3"/>
  <p:notesSz cx="7010400" cy="9296400"/>
  <p:custDataLst>
    <p:tags r:id="rId38"/>
  </p:custDataLst>
  <p:defaultTextStyle>
    <a:defPPr>
      <a:defRPr lang="en-US"/>
    </a:defPPr>
    <a:lvl1pPr algn="l" rtl="0" fontAlgn="base">
      <a:spcBef>
        <a:spcPct val="0"/>
      </a:spcBef>
      <a:spcAft>
        <a:spcPct val="0"/>
      </a:spcAft>
      <a:defRPr sz="2000" kern="1200">
        <a:solidFill>
          <a:schemeClr val="tx1"/>
        </a:solidFill>
        <a:latin typeface="SegoeBook"/>
        <a:ea typeface="+mn-ea"/>
        <a:cs typeface="+mn-cs"/>
      </a:defRPr>
    </a:lvl1pPr>
    <a:lvl2pPr marL="457200" algn="l" rtl="0" fontAlgn="base">
      <a:spcBef>
        <a:spcPct val="0"/>
      </a:spcBef>
      <a:spcAft>
        <a:spcPct val="0"/>
      </a:spcAft>
      <a:defRPr sz="2000" kern="1200">
        <a:solidFill>
          <a:schemeClr val="tx1"/>
        </a:solidFill>
        <a:latin typeface="SegoeBook"/>
        <a:ea typeface="+mn-ea"/>
        <a:cs typeface="+mn-cs"/>
      </a:defRPr>
    </a:lvl2pPr>
    <a:lvl3pPr marL="914400" algn="l" rtl="0" fontAlgn="base">
      <a:spcBef>
        <a:spcPct val="0"/>
      </a:spcBef>
      <a:spcAft>
        <a:spcPct val="0"/>
      </a:spcAft>
      <a:defRPr sz="2000" kern="1200">
        <a:solidFill>
          <a:schemeClr val="tx1"/>
        </a:solidFill>
        <a:latin typeface="SegoeBook"/>
        <a:ea typeface="+mn-ea"/>
        <a:cs typeface="+mn-cs"/>
      </a:defRPr>
    </a:lvl3pPr>
    <a:lvl4pPr marL="1371600" algn="l" rtl="0" fontAlgn="base">
      <a:spcBef>
        <a:spcPct val="0"/>
      </a:spcBef>
      <a:spcAft>
        <a:spcPct val="0"/>
      </a:spcAft>
      <a:defRPr sz="2000" kern="1200">
        <a:solidFill>
          <a:schemeClr val="tx1"/>
        </a:solidFill>
        <a:latin typeface="SegoeBook"/>
        <a:ea typeface="+mn-ea"/>
        <a:cs typeface="+mn-cs"/>
      </a:defRPr>
    </a:lvl4pPr>
    <a:lvl5pPr marL="1828800" algn="l" rtl="0" fontAlgn="base">
      <a:spcBef>
        <a:spcPct val="0"/>
      </a:spcBef>
      <a:spcAft>
        <a:spcPct val="0"/>
      </a:spcAft>
      <a:defRPr sz="2000" kern="1200">
        <a:solidFill>
          <a:schemeClr val="tx1"/>
        </a:solidFill>
        <a:latin typeface="SegoeBook"/>
        <a:ea typeface="+mn-ea"/>
        <a:cs typeface="+mn-cs"/>
      </a:defRPr>
    </a:lvl5pPr>
    <a:lvl6pPr marL="2286000" algn="l" defTabSz="914400" rtl="0" eaLnBrk="1" latinLnBrk="0" hangingPunct="1">
      <a:defRPr sz="2000" kern="1200">
        <a:solidFill>
          <a:schemeClr val="tx1"/>
        </a:solidFill>
        <a:latin typeface="SegoeBook"/>
        <a:ea typeface="+mn-ea"/>
        <a:cs typeface="+mn-cs"/>
      </a:defRPr>
    </a:lvl6pPr>
    <a:lvl7pPr marL="2743200" algn="l" defTabSz="914400" rtl="0" eaLnBrk="1" latinLnBrk="0" hangingPunct="1">
      <a:defRPr sz="2000" kern="1200">
        <a:solidFill>
          <a:schemeClr val="tx1"/>
        </a:solidFill>
        <a:latin typeface="SegoeBook"/>
        <a:ea typeface="+mn-ea"/>
        <a:cs typeface="+mn-cs"/>
      </a:defRPr>
    </a:lvl7pPr>
    <a:lvl8pPr marL="3200400" algn="l" defTabSz="914400" rtl="0" eaLnBrk="1" latinLnBrk="0" hangingPunct="1">
      <a:defRPr sz="2000" kern="1200">
        <a:solidFill>
          <a:schemeClr val="tx1"/>
        </a:solidFill>
        <a:latin typeface="SegoeBook"/>
        <a:ea typeface="+mn-ea"/>
        <a:cs typeface="+mn-cs"/>
      </a:defRPr>
    </a:lvl8pPr>
    <a:lvl9pPr marL="3657600" algn="l" defTabSz="914400" rtl="0" eaLnBrk="1" latinLnBrk="0" hangingPunct="1">
      <a:defRPr sz="2000" kern="1200">
        <a:solidFill>
          <a:schemeClr val="tx1"/>
        </a:solidFill>
        <a:latin typeface="SegoeBook"/>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900"/>
    <a:srgbClr val="FFCC66"/>
    <a:srgbClr val="000000"/>
    <a:srgbClr val="5F5F5F"/>
    <a:srgbClr val="969696"/>
    <a:srgbClr val="51D9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51" autoAdjust="0"/>
    <p:restoredTop sz="85833" autoAdjust="0"/>
  </p:normalViewPr>
  <p:slideViewPr>
    <p:cSldViewPr snapToGrid="0">
      <p:cViewPr>
        <p:scale>
          <a:sx n="63" d="100"/>
          <a:sy n="63" d="100"/>
        </p:scale>
        <p:origin x="-1326" y="-72"/>
      </p:cViewPr>
      <p:guideLst>
        <p:guide orient="horz" pos="2160"/>
        <p:guide pos="2880"/>
      </p:guideLst>
    </p:cSldViewPr>
  </p:slideViewPr>
  <p:outlineViewPr>
    <p:cViewPr>
      <p:scale>
        <a:sx n="33" d="100"/>
        <a:sy n="33" d="100"/>
      </p:scale>
      <p:origin x="0" y="864"/>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75" d="100"/>
          <a:sy n="75" d="100"/>
        </p:scale>
        <p:origin x="-2184" y="-372"/>
      </p:cViewPr>
      <p:guideLst>
        <p:guide orient="horz" pos="2928"/>
        <p:guide pos="2208"/>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_rels/viewProps.xml.rels><?xml version="1.0" encoding="UTF-8" standalone="yes"?>
<Relationships xmlns="http://schemas.openxmlformats.org/package/2006/relationships"><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433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effectLst/>
                <a:latin typeface="Arial" charset="0"/>
              </a:defRPr>
            </a:lvl1pPr>
          </a:lstStyle>
          <a:p>
            <a:pPr>
              <a:defRPr/>
            </a:pPr>
            <a:endParaRPr lang="en-US"/>
          </a:p>
        </p:txBody>
      </p:sp>
      <p:sp>
        <p:nvSpPr>
          <p:cNvPr id="1434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434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effectLst/>
                <a:latin typeface="Arial" charset="0"/>
              </a:defRPr>
            </a:lvl1pPr>
          </a:lstStyle>
          <a:p>
            <a:pPr>
              <a:defRPr/>
            </a:pPr>
            <a:fld id="{7F6842A5-0C6E-4738-921A-68F10A0803FB}" type="slidenum">
              <a:rPr lang="en-US"/>
              <a:pPr>
                <a:defRPr/>
              </a:pPr>
              <a:t>‹Nº›</a:t>
            </a:fld>
            <a:endParaRPr lang="en-US"/>
          </a:p>
        </p:txBody>
      </p:sp>
    </p:spTree>
    <p:extLst>
      <p:ext uri="{BB962C8B-B14F-4D97-AF65-F5344CB8AC3E}">
        <p14:creationId xmlns:p14="http://schemas.microsoft.com/office/powerpoint/2010/main" val="4208067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2291"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effectLst/>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229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effectLst/>
                <a:latin typeface="Arial" charset="0"/>
              </a:defRPr>
            </a:lvl1pPr>
          </a:lstStyle>
          <a:p>
            <a:pPr>
              <a:defRPr/>
            </a:pPr>
            <a:fld id="{ABAEB2C1-D7AE-4C4C-9380-79BA190F6E51}" type="slidenum">
              <a:rPr lang="en-US"/>
              <a:pPr>
                <a:defRPr/>
              </a:pPr>
              <a:t>‹Nº›</a:t>
            </a:fld>
            <a:endParaRPr lang="en-US"/>
          </a:p>
        </p:txBody>
      </p:sp>
    </p:spTree>
    <p:extLst>
      <p:ext uri="{BB962C8B-B14F-4D97-AF65-F5344CB8AC3E}">
        <p14:creationId xmlns:p14="http://schemas.microsoft.com/office/powerpoint/2010/main" val="15982850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7D8DC4CF-1DB9-4234-9568-E8781103E205}" type="slidenum">
              <a:rPr lang="en-US" smtClean="0"/>
              <a:pPr/>
              <a:t>1</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35038" y="4414838"/>
            <a:ext cx="5140325" cy="4184650"/>
          </a:xfrm>
          <a:noFill/>
          <a:ln/>
        </p:spPr>
        <p:txBody>
          <a:bodyPr/>
          <a:lstStyle/>
          <a:p>
            <a:pPr eaLnBrk="1" hangingPunct="1"/>
            <a:endParaRPr 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C4AFA2B2-2AAA-455B-AD3F-70E60DFB187D}" type="slidenum">
              <a:rPr lang="en-US" smtClean="0"/>
              <a:pPr/>
              <a:t>2</a:t>
            </a:fld>
            <a:endParaRPr lang="en-US" smtClean="0"/>
          </a:p>
        </p:txBody>
      </p:sp>
      <p:sp>
        <p:nvSpPr>
          <p:cNvPr id="18434" name="Rectangle 2"/>
          <p:cNvSpPr>
            <a:spLocks noGrp="1" noRot="1" noChangeAspect="1" noChangeArrowheads="1" noTextEdit="1"/>
          </p:cNvSpPr>
          <p:nvPr>
            <p:ph type="sldImg"/>
          </p:nvPr>
        </p:nvSpPr>
        <p:spPr>
          <a:xfrm>
            <a:off x="1090613" y="863600"/>
            <a:ext cx="4652962" cy="3489325"/>
          </a:xfrm>
          <a:ln/>
        </p:spPr>
      </p:sp>
      <p:sp>
        <p:nvSpPr>
          <p:cNvPr id="18435" name="Rectangle 3"/>
          <p:cNvSpPr>
            <a:spLocks noGrp="1" noChangeArrowheads="1"/>
          </p:cNvSpPr>
          <p:nvPr>
            <p:ph type="body" idx="1"/>
          </p:nvPr>
        </p:nvSpPr>
        <p:spPr>
          <a:xfrm>
            <a:off x="233363" y="4494213"/>
            <a:ext cx="6559550" cy="3773487"/>
          </a:xfrm>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Present the objectives of this module.</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Thread safety within libraries is an important issue, especially for third-party libraries.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45C92E72-ED49-4F7A-B0F7-E83CFC46DCB8}" type="slidenum">
              <a:rPr lang="en-US" smtClean="0"/>
              <a:pPr/>
              <a:t>3</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Present the topics of the module.</a:t>
            </a:r>
          </a:p>
          <a:p>
            <a:pPr eaLnBrk="1" hangingPunct="1"/>
            <a:endParaRPr lang="en-US" smtClean="0">
              <a:latin typeface="Verdan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Provide some motivation to studying the Intel Thread Profiler.</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It is hard to locate and identify errors in threaded applications, especially when using standard debugging tools and techniques.  The list is some of the correctness issues posed by multithreaded apps that are not found in serial codes.  (These should be a quick review from previous modules.)</a:t>
            </a:r>
            <a:endParaRPr lang="en-US" sz="1400" smtClean="0"/>
          </a:p>
          <a:p>
            <a:endParaRPr lang="en-US" smtClean="0">
              <a:latin typeface="Verdan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30D59A1F-2126-4601-9EFA-B637A413C084}" type="slidenum">
              <a:rPr lang="en-US" smtClean="0"/>
              <a:pPr/>
              <a:t>5</a:t>
            </a:fld>
            <a:endParaRPr lang="en-US" smtClean="0"/>
          </a:p>
        </p:txBody>
      </p:sp>
      <p:sp>
        <p:nvSpPr>
          <p:cNvPr id="24578" name="Rectangle 2"/>
          <p:cNvSpPr>
            <a:spLocks noGrp="1" noRot="1" noChangeAspect="1" noChangeArrowheads="1" noTextEdit="1"/>
          </p:cNvSpPr>
          <p:nvPr>
            <p:ph type="sldImg"/>
          </p:nvPr>
        </p:nvSpPr>
        <p:spPr>
          <a:xfrm>
            <a:off x="1090613" y="863600"/>
            <a:ext cx="4652962" cy="3489325"/>
          </a:xfrm>
          <a:ln/>
        </p:spPr>
      </p:sp>
      <p:sp>
        <p:nvSpPr>
          <p:cNvPr id="24579" name="Rectangle 3"/>
          <p:cNvSpPr>
            <a:spLocks noGrp="1" noChangeArrowheads="1"/>
          </p:cNvSpPr>
          <p:nvPr>
            <p:ph type="body" idx="1"/>
          </p:nvPr>
        </p:nvSpPr>
        <p:spPr>
          <a:xfrm>
            <a:off x="233363" y="4494213"/>
            <a:ext cx="6559550" cy="3773487"/>
          </a:xfrm>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off some of the features and uses of Parallel Inspector.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z="1400" smtClean="0"/>
              <a:t>Helps to find all of those common pitfalls!  </a:t>
            </a:r>
          </a:p>
          <a:p>
            <a:pPr eaLnBrk="1" hangingPunct="1"/>
            <a:endParaRPr lang="en-US" sz="1400" smtClean="0"/>
          </a:p>
          <a:p>
            <a:pPr eaLnBrk="1" hangingPunct="1"/>
            <a:r>
              <a:rPr lang="en-US" sz="1400" smtClean="0"/>
              <a:t>The Symptoms are not demonstrated with Parallel Inspector, it goes beyond that and actually isolates the problems.</a:t>
            </a:r>
          </a:p>
          <a:p>
            <a:pPr eaLnBrk="1" hangingPunct="1"/>
            <a:r>
              <a:rPr lang="en-US" sz="1400" smtClean="0"/>
              <a:t>(While the bug does not need to occur, the code containing the bug must be executed.  This point is made again in 2 slides)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5820A144-6B33-4B5C-BFDD-2B71028D6F3D}" type="slidenum">
              <a:rPr lang="en-US" smtClean="0"/>
              <a:pPr/>
              <a:t>6</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information on supported compilers and some of the features of the tool.</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solidFill>
                  <a:srgbClr val="0860A8"/>
                </a:solidFill>
                <a:latin typeface="Verdana" pitchFamily="34" charset="0"/>
              </a:rPr>
              <a:t>If code contains user-defined synchronization, Parallel Inspector will not be able to identify these (only the standard API sync).  Thus, an API has been developed to denote user-defined sync methods.  This assumes that the sync methods work correctly, of course.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2BB3DA9A-36FF-4545-9A2C-1E04734D8990}" type="slidenum">
              <a:rPr lang="en-US" smtClean="0"/>
              <a:pPr/>
              <a:t>7</a:t>
            </a:fld>
            <a:endParaRPr lang="en-US" smtClean="0"/>
          </a:p>
        </p:txBody>
      </p:sp>
      <p:sp>
        <p:nvSpPr>
          <p:cNvPr id="28674" name="Rectangle 2"/>
          <p:cNvSpPr>
            <a:spLocks noGrp="1" noRot="1" noChangeAspect="1" noChangeArrowheads="1" noTextEdit="1"/>
          </p:cNvSpPr>
          <p:nvPr>
            <p:ph type="sldImg"/>
          </p:nvPr>
        </p:nvSpPr>
        <p:spPr>
          <a:xfrm>
            <a:off x="1095375" y="863600"/>
            <a:ext cx="4649788" cy="3487738"/>
          </a:xfrm>
          <a:ln/>
        </p:spPr>
      </p:sp>
      <p:sp>
        <p:nvSpPr>
          <p:cNvPr id="28675" name="Rectangle 3"/>
          <p:cNvSpPr>
            <a:spLocks noGrp="1" noChangeArrowheads="1"/>
          </p:cNvSpPr>
          <p:nvPr>
            <p:ph type="body" idx="1"/>
          </p:nvPr>
        </p:nvSpPr>
        <p:spPr>
          <a:xfrm>
            <a:off x="231775" y="4492625"/>
            <a:ext cx="6559550" cy="3776663"/>
          </a:xfrm>
          <a:noFill/>
          <a:ln/>
        </p:spPr>
        <p:txBody>
          <a:bodyPr/>
          <a:lstStyle/>
          <a:p>
            <a:pPr algn="ctr" eaLnBrk="1" hangingPunct="1"/>
            <a:r>
              <a:rPr lang="en-US" sz="1400" b="1" u="sng" dirty="0" smtClean="0">
                <a:solidFill>
                  <a:srgbClr val="0860A8"/>
                </a:solidFill>
                <a:latin typeface="Verdana" pitchFamily="34" charset="0"/>
              </a:rPr>
              <a:t>Intel Parallel Inspector Speaker’s Notes</a:t>
            </a:r>
          </a:p>
          <a:p>
            <a:pPr eaLnBrk="1" hangingPunct="1"/>
            <a:endParaRPr lang="en-US" sz="1400" b="1" u="sng" dirty="0" smtClean="0">
              <a:solidFill>
                <a:srgbClr val="0860A8"/>
              </a:solidFill>
              <a:latin typeface="Verdana" pitchFamily="34" charset="0"/>
            </a:endParaRPr>
          </a:p>
          <a:p>
            <a:pPr eaLnBrk="1" hangingPunct="1"/>
            <a:r>
              <a:rPr lang="en-US" b="1" dirty="0" smtClean="0">
                <a:solidFill>
                  <a:srgbClr val="0860A8"/>
                </a:solidFill>
                <a:latin typeface="Verdana" pitchFamily="34" charset="0"/>
              </a:rPr>
              <a:t>Purpose of the Slide </a:t>
            </a:r>
          </a:p>
          <a:p>
            <a:pPr eaLnBrk="1" hangingPunct="1"/>
            <a:r>
              <a:rPr lang="en-US" dirty="0" smtClean="0">
                <a:latin typeface="Verdana" pitchFamily="34" charset="0"/>
              </a:rPr>
              <a:t>Present the idea that Parallel Inspector is a dynamic tool and list what information TC will gather.</a:t>
            </a:r>
          </a:p>
          <a:p>
            <a:pPr eaLnBrk="1" hangingPunct="1"/>
            <a:endParaRPr lang="en-US" dirty="0" smtClean="0">
              <a:latin typeface="Verdana" pitchFamily="34" charset="0"/>
            </a:endParaRPr>
          </a:p>
          <a:p>
            <a:pPr eaLnBrk="1" hangingPunct="1"/>
            <a:r>
              <a:rPr lang="en-US" b="1" dirty="0" smtClean="0">
                <a:solidFill>
                  <a:srgbClr val="0860A8"/>
                </a:solidFill>
                <a:latin typeface="Verdana" pitchFamily="34" charset="0"/>
              </a:rPr>
              <a:t>Details</a:t>
            </a:r>
          </a:p>
          <a:p>
            <a:pPr eaLnBrk="1" hangingPunct="1"/>
            <a:r>
              <a:rPr lang="en-US" dirty="0" smtClean="0">
                <a:solidFill>
                  <a:srgbClr val="0860A8"/>
                </a:solidFill>
                <a:latin typeface="Verdana" pitchFamily="34" charset="0"/>
              </a:rPr>
              <a:t>Threading errors do not need to appear during Parallel Inspector analysis, but the code containing bugs must be instrumented and executed in order for the tool to identify these bugs.  There is no way for Parallel Inspector to perform any kind of static analysis on parts of code that are not executed, nor can TC find problems in portions of the application or DLLs that are not instrumented.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algn="ctr"/>
            <a:r>
              <a:rPr lang="en-US" sz="1600" b="1" u="sng" dirty="0" smtClean="0">
                <a:solidFill>
                  <a:srgbClr val="0860A8"/>
                </a:solidFill>
                <a:latin typeface="Verdana" pitchFamily="34" charset="0"/>
              </a:rPr>
              <a:t>Intel Parallel Inspector Speaker’s Notes</a:t>
            </a:r>
          </a:p>
          <a:p>
            <a:endParaRPr lang="en-US" sz="1600" b="1" u="sng" dirty="0" smtClean="0">
              <a:solidFill>
                <a:srgbClr val="0860A8"/>
              </a:solidFill>
              <a:latin typeface="Verdana" pitchFamily="34" charset="0"/>
            </a:endParaRPr>
          </a:p>
          <a:p>
            <a:r>
              <a:rPr lang="en-US" sz="1400" b="1" dirty="0" smtClean="0">
                <a:solidFill>
                  <a:srgbClr val="0860A8"/>
                </a:solidFill>
                <a:latin typeface="Verdana" pitchFamily="34" charset="0"/>
              </a:rPr>
              <a:t>Purpose of the Slide </a:t>
            </a:r>
          </a:p>
          <a:p>
            <a:r>
              <a:rPr lang="en-US" sz="1400" dirty="0" smtClean="0">
                <a:latin typeface="Verdana" pitchFamily="34" charset="0"/>
              </a:rPr>
              <a:t>Introduce the idea of instrumentation and the consequences of such instrumentation.</a:t>
            </a:r>
            <a:endParaRPr lang="en-US" sz="1400" smtClean="0">
              <a:latin typeface="Verdana" pitchFamily="34" charset="0"/>
            </a:endParaRPr>
          </a:p>
          <a:p>
            <a:endParaRPr lang="en-US" dirty="0" smtClean="0">
              <a:latin typeface="Verdan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Give some hints about how to decrease the execution time of TC analysis by data set reduction.</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Threaded and concurrent code with errors only needs to be executed once.</a:t>
            </a:r>
          </a:p>
          <a:p>
            <a:endParaRPr lang="en-US" smtClean="0">
              <a:latin typeface="Verdana" pitchFamily="34" charset="0"/>
            </a:endParaRPr>
          </a:p>
          <a:p>
            <a:r>
              <a:rPr lang="en-US" smtClean="0">
                <a:latin typeface="Verdana" pitchFamily="34" charset="0"/>
              </a:rPr>
              <a:t>If a reduction of data size cannot be easily achieved, the analysis can be terminated from the VTune GUI after a sufficient time has elapsed to reach and execute the threaded code of interest.</a:t>
            </a:r>
          </a:p>
          <a:p>
            <a:endParaRPr lang="en-US" sz="14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24743CBC-7A88-45E5-A569-D3A2F2FA4C6F}" type="slidenum">
              <a:rPr lang="en-US" smtClean="0"/>
              <a:pPr/>
              <a:t>10</a:t>
            </a:fld>
            <a:endParaRPr lang="en-US" smtClean="0"/>
          </a:p>
        </p:txBody>
      </p:sp>
      <p:sp>
        <p:nvSpPr>
          <p:cNvPr id="34818" name="Rectangle 2"/>
          <p:cNvSpPr>
            <a:spLocks noGrp="1" noRot="1" noChangeAspect="1" noChangeArrowheads="1" noTextEdit="1"/>
          </p:cNvSpPr>
          <p:nvPr>
            <p:ph type="sldImg"/>
          </p:nvPr>
        </p:nvSpPr>
        <p:spPr>
          <a:xfrm>
            <a:off x="1090613" y="863600"/>
            <a:ext cx="4652962" cy="3489325"/>
          </a:xfrm>
          <a:ln/>
        </p:spPr>
      </p:sp>
      <p:sp>
        <p:nvSpPr>
          <p:cNvPr id="34819" name="Rectangle 3"/>
          <p:cNvSpPr>
            <a:spLocks noGrp="1" noChangeArrowheads="1"/>
          </p:cNvSpPr>
          <p:nvPr>
            <p:ph type="body" idx="1"/>
          </p:nvPr>
        </p:nvSpPr>
        <p:spPr>
          <a:xfrm>
            <a:off x="233363" y="4494213"/>
            <a:ext cx="6559550" cy="3773487"/>
          </a:xfrm>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Present the minimum compilation and linking requirements needed to run Parallel Inspector analysis.</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z="1400" smtClean="0"/>
              <a:t>Use symbols so that Parallel Inspector can show source code.</a:t>
            </a:r>
          </a:p>
          <a:p>
            <a:pPr eaLnBrk="1" hangingPunct="1"/>
            <a:r>
              <a:rPr lang="en-US" smtClean="0">
                <a:latin typeface="Verdana" pitchFamily="34" charset="0"/>
              </a:rPr>
              <a:t>Aggressive levels of optimization can modify the order of code within an application.  Disabling optimization will keep the binary code closer to the originally written source.  Thus, with symbol information included, it will be much easier for Parallel Inspector to point out the lines of source that are involved in any threading errors that are identified.  If a code displays threading errors with high-level optimizations (/O3), but doesn’t have any errors with optimization disabled, the problem is more likely with the compiler than with the threads in the application.  (Besides, when using Parallel Inspector, we are not interested in the performance of the app, except to be sure we get some answers in a reasonable amount of time.)</a:t>
            </a:r>
          </a:p>
          <a:p>
            <a:pPr eaLnBrk="1" hangingPunct="1"/>
            <a:endParaRPr lang="en-US" smtClean="0">
              <a:latin typeface="Verdan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39BF5F4E-FC9C-4815-85E2-47289633C5B4}" type="slidenum">
              <a:rPr lang="en-US" smtClean="0"/>
              <a:pPr/>
              <a:t>11</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Discuss what binary optimization is and how this is used within Parallel Inspector.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Binary instrumentation adds code to application at thread API calls, memory access points, etc.  (This is why the /FIXED:NO link option is required.)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Remind the students to use the debug build of the application for Parallel Inspector Analysis</a:t>
            </a:r>
          </a:p>
          <a:p>
            <a:pPr eaLnBrk="1" hangingPunct="1"/>
            <a:endParaRPr lang="en-US" smtClean="0"/>
          </a:p>
        </p:txBody>
      </p:sp>
      <p:sp>
        <p:nvSpPr>
          <p:cNvPr id="38915" name="Slide Number Placeholder 3"/>
          <p:cNvSpPr>
            <a:spLocks noGrp="1"/>
          </p:cNvSpPr>
          <p:nvPr>
            <p:ph type="sldNum" sz="quarter" idx="5"/>
          </p:nvPr>
        </p:nvSpPr>
        <p:spPr>
          <a:noFill/>
        </p:spPr>
        <p:txBody>
          <a:bodyPr/>
          <a:lstStyle/>
          <a:p>
            <a:fld id="{CFCCE83A-CFBF-4941-AA3A-90BF243F215E}"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the students where to find the Parallel Inspector launching command to select the Threading Errors analysis.</a:t>
            </a:r>
          </a:p>
          <a:p>
            <a:pPr eaLnBrk="1" hangingPunct="1"/>
            <a:endParaRPr lang="en-US" smtClean="0"/>
          </a:p>
        </p:txBody>
      </p:sp>
      <p:sp>
        <p:nvSpPr>
          <p:cNvPr id="40963" name="Slide Number Placeholder 3"/>
          <p:cNvSpPr>
            <a:spLocks noGrp="1"/>
          </p:cNvSpPr>
          <p:nvPr>
            <p:ph type="sldNum" sz="quarter" idx="5"/>
          </p:nvPr>
        </p:nvSpPr>
        <p:spPr>
          <a:noFill/>
        </p:spPr>
        <p:txBody>
          <a:bodyPr/>
          <a:lstStyle/>
          <a:p>
            <a:fld id="{7AD7E236-5E52-4723-B5F4-EE4FA97BFDDA}"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the students the features of the Configure Analysis window.</a:t>
            </a:r>
          </a:p>
          <a:p>
            <a:pPr eaLnBrk="1" hangingPunct="1"/>
            <a:endParaRPr lang="en-US" smtClean="0"/>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t>The Intel(R) Parallel Inspector offers preset configuration levels to control result scope. Each higher preset configuration level increases both result scope and analysis </a:t>
            </a:r>
            <a:r>
              <a:rPr lang="en-US" i="1" smtClean="0"/>
              <a:t>cost</a:t>
            </a:r>
            <a:r>
              <a:rPr lang="en-US" smtClean="0"/>
              <a:t>.  </a:t>
            </a:r>
            <a:r>
              <a:rPr lang="en-US" smtClean="0">
                <a:latin typeface="Verdana" pitchFamily="34" charset="0"/>
              </a:rPr>
              <a:t>The level of instrumentation and amount of extra time spent in execution during the analysis of the application is chosen from the slider bar in the top half of the window.  For each choice, the bottom half of the window gives some details of the analysis to be performed.</a:t>
            </a:r>
          </a:p>
          <a:p>
            <a:pPr eaLnBrk="1" hangingPunct="1"/>
            <a:endParaRPr lang="en-US" smtClean="0">
              <a:latin typeface="Verdana" pitchFamily="34" charset="0"/>
            </a:endParaRPr>
          </a:p>
          <a:p>
            <a:pPr eaLnBrk="1" hangingPunct="1"/>
            <a:r>
              <a:rPr lang="en-US" smtClean="0">
                <a:latin typeface="Verdana" pitchFamily="34" charset="0"/>
              </a:rPr>
              <a:t>BUILD: Zoom in on analysis level choice window.</a:t>
            </a:r>
          </a:p>
          <a:p>
            <a:pPr eaLnBrk="1" hangingPunct="1"/>
            <a:endParaRPr lang="en-US" smtClean="0">
              <a:latin typeface="Verdana" pitchFamily="34" charset="0"/>
            </a:endParaRPr>
          </a:p>
          <a:p>
            <a:pPr eaLnBrk="1" hangingPunct="1"/>
            <a:r>
              <a:rPr lang="en-US" b="1" smtClean="0"/>
              <a:t>Level: </a:t>
            </a:r>
            <a:r>
              <a:rPr lang="en-US" smtClean="0"/>
              <a:t>Does my target have deadlocks? (</a:t>
            </a:r>
            <a:r>
              <a:rPr lang="en-US" b="1" smtClean="0"/>
              <a:t>ti1</a:t>
            </a:r>
            <a:r>
              <a:rPr lang="en-US" smtClean="0"/>
              <a:t>)</a:t>
            </a:r>
          </a:p>
          <a:p>
            <a:pPr eaLnBrk="1" hangingPunct="1"/>
            <a:r>
              <a:rPr lang="en-US" b="1" smtClean="0"/>
              <a:t>Notes: </a:t>
            </a:r>
            <a:r>
              <a:rPr lang="en-US" smtClean="0"/>
              <a:t>	Overhead proportional to the number of locking calls</a:t>
            </a:r>
          </a:p>
          <a:p>
            <a:pPr eaLnBrk="1" hangingPunct="1"/>
            <a:r>
              <a:rPr lang="en-US" smtClean="0"/>
              <a:t>	Use only to verify target has no threading issues. If Inspector detects issues, rerun analysis at a higher level to get the additional information needed to fix issues.</a:t>
            </a:r>
          </a:p>
          <a:p>
            <a:pPr eaLnBrk="1" hangingPunct="1"/>
            <a:endParaRPr lang="en-US" smtClean="0"/>
          </a:p>
          <a:p>
            <a:pPr eaLnBrk="1" hangingPunct="1"/>
            <a:r>
              <a:rPr lang="en-US" b="1" smtClean="0"/>
              <a:t>Level: </a:t>
            </a:r>
            <a:r>
              <a:rPr lang="en-US" smtClean="0"/>
              <a:t>Does my target have deadlocks or data races? (</a:t>
            </a:r>
            <a:r>
              <a:rPr lang="en-US" b="1" smtClean="0"/>
              <a:t>ti2</a:t>
            </a:r>
            <a:r>
              <a:rPr lang="en-US" smtClean="0"/>
              <a:t>)</a:t>
            </a:r>
          </a:p>
          <a:p>
            <a:pPr eaLnBrk="1" hangingPunct="1"/>
            <a:r>
              <a:rPr lang="en-US" b="1" smtClean="0"/>
              <a:t>Note: </a:t>
            </a:r>
            <a:r>
              <a:rPr lang="en-US" smtClean="0"/>
              <a:t>	Use small, representative data sets that run less than 30 seconds and use less than 400MB of virtual memory. </a:t>
            </a:r>
          </a:p>
          <a:p>
            <a:pPr eaLnBrk="1" hangingPunct="1"/>
            <a:endParaRPr lang="en-US" smtClean="0"/>
          </a:p>
          <a:p>
            <a:pPr eaLnBrk="1" hangingPunct="1"/>
            <a:r>
              <a:rPr lang="en-US" b="1" smtClean="0"/>
              <a:t>Level:</a:t>
            </a:r>
            <a:r>
              <a:rPr lang="en-US" smtClean="0"/>
              <a:t> Where are the deadlocks or data races? (</a:t>
            </a:r>
            <a:r>
              <a:rPr lang="en-US" b="1" smtClean="0"/>
              <a:t>ti3</a:t>
            </a:r>
            <a:r>
              <a:rPr lang="en-US" smtClean="0"/>
              <a:t>)</a:t>
            </a:r>
          </a:p>
          <a:p>
            <a:pPr eaLnBrk="1" hangingPunct="1"/>
            <a:r>
              <a:rPr lang="en-US" b="1" smtClean="0"/>
              <a:t>Note: </a:t>
            </a:r>
            <a:r>
              <a:rPr lang="en-US" smtClean="0"/>
              <a:t>	Use small, representative data sets that run less than 20 seconds and use less than 200MB of virtual memory. </a:t>
            </a:r>
          </a:p>
          <a:p>
            <a:pPr eaLnBrk="1" hangingPunct="1"/>
            <a:endParaRPr lang="en-US" smtClean="0"/>
          </a:p>
          <a:p>
            <a:pPr eaLnBrk="1" hangingPunct="1"/>
            <a:r>
              <a:rPr lang="en-US" b="1" smtClean="0"/>
              <a:t>Level: </a:t>
            </a:r>
            <a:r>
              <a:rPr lang="en-US" smtClean="0"/>
              <a:t>Where are all the threading problems Inspector can find? (</a:t>
            </a:r>
            <a:r>
              <a:rPr lang="en-US" b="1" smtClean="0"/>
              <a:t>ti4</a:t>
            </a:r>
            <a:r>
              <a:rPr lang="en-US" smtClean="0"/>
              <a:t>)</a:t>
            </a:r>
          </a:p>
          <a:p>
            <a:pPr eaLnBrk="1" hangingPunct="1"/>
            <a:r>
              <a:rPr lang="en-US" b="1" smtClean="0"/>
              <a:t>Note: </a:t>
            </a:r>
            <a:r>
              <a:rPr lang="en-US" smtClean="0"/>
              <a:t>	Use small, representative data sets that run less than 10 seconds and use less than 100MB of virtual memory. </a:t>
            </a:r>
          </a:p>
          <a:p>
            <a:pPr eaLnBrk="1" hangingPunct="1"/>
            <a:endParaRPr lang="en-US" smtClean="0">
              <a:latin typeface="Verdana" pitchFamily="34" charset="0"/>
            </a:endParaRPr>
          </a:p>
          <a:p>
            <a:pPr eaLnBrk="1" hangingPunct="1"/>
            <a:r>
              <a:rPr lang="en-US" b="1" smtClean="0"/>
              <a:t>About Private Suppression Rules</a:t>
            </a:r>
          </a:p>
          <a:p>
            <a:pPr eaLnBrk="1" hangingPunct="1"/>
            <a:r>
              <a:rPr lang="en-US" smtClean="0"/>
              <a:t>Use private suppression rules to help you focus on bugs unique to your personal work environment.</a:t>
            </a:r>
          </a:p>
          <a:p>
            <a:pPr eaLnBrk="1" hangingPunct="1"/>
            <a:r>
              <a:rPr lang="en-US" smtClean="0"/>
              <a:t>The typical workflow for defining and applying private suppression rules:</a:t>
            </a:r>
          </a:p>
          <a:p>
            <a:pPr eaLnBrk="1" hangingPunct="1"/>
            <a:r>
              <a:rPr lang="en-US" smtClean="0"/>
              <a:t>	1. When you run an analysis, configure the analysis to apply all private suppression rules in one of the following ways:</a:t>
            </a:r>
          </a:p>
          <a:p>
            <a:pPr lvl="1" eaLnBrk="1" hangingPunct="1"/>
            <a:r>
              <a:rPr lang="en-US" smtClean="0"/>
              <a:t>		a. Limit result data by not collecting data that matches private suppression rules (</a:t>
            </a:r>
            <a:r>
              <a:rPr lang="en-US" b="1" smtClean="0"/>
              <a:t>Delete Problems</a:t>
            </a:r>
            <a:r>
              <a:rPr lang="en-US" smtClean="0"/>
              <a:t>).</a:t>
            </a:r>
          </a:p>
          <a:p>
            <a:pPr lvl="1" eaLnBrk="1" hangingPunct="1"/>
            <a:r>
              <a:rPr lang="en-US" smtClean="0"/>
              <a:t>		b. Collect but strike through result data that matches private suppression rules (</a:t>
            </a:r>
            <a:r>
              <a:rPr lang="en-US" b="1" smtClean="0"/>
              <a:t>Mark Problems</a:t>
            </a:r>
            <a:r>
              <a:rPr lang="en-US" smtClean="0"/>
              <a:t>).</a:t>
            </a:r>
          </a:p>
          <a:p>
            <a:pPr eaLnBrk="1" hangingPunct="1"/>
            <a:r>
              <a:rPr lang="en-US" smtClean="0"/>
              <a:t>	2. Interpret result data. If you encounter result data that doesn't currently require your attention, create a private suppression rule and store it in a My Inspector Results\suppressions\*.sup file in the solution folder. The Intel(R) Parallel Inspector strikes through all result data that matches the private suppression rule. If necessary, fine-tune the rule.</a:t>
            </a:r>
          </a:p>
          <a:p>
            <a:pPr eaLnBrk="1" hangingPunct="1"/>
            <a:r>
              <a:rPr lang="en-US" smtClean="0"/>
              <a:t>	3. Repeat steps 1 and 2 as necessary.</a:t>
            </a:r>
          </a:p>
          <a:p>
            <a:pPr eaLnBrk="1" hangingPunct="1"/>
            <a:endParaRPr lang="en-US" smtClean="0">
              <a:latin typeface="Verdana" pitchFamily="34" charset="0"/>
            </a:endParaRPr>
          </a:p>
          <a:p>
            <a:pPr eaLnBrk="1" hangingPunct="1"/>
            <a:r>
              <a:rPr lang="en-US" smtClean="0">
                <a:latin typeface="Verdana" pitchFamily="34" charset="0"/>
              </a:rPr>
              <a:t>Once the level is chosen, the user clicks on the Run Analysis button in the lower right corner.</a:t>
            </a:r>
          </a:p>
          <a:p>
            <a:pPr eaLnBrk="1" hangingPunct="1"/>
            <a:endParaRPr lang="en-US" smtClean="0"/>
          </a:p>
          <a:p>
            <a:pPr eaLnBrk="1" hangingPunct="1"/>
            <a:r>
              <a:rPr lang="en-US" smtClean="0"/>
              <a:t>BUILD: Highlight Run Analysis button.</a:t>
            </a:r>
          </a:p>
        </p:txBody>
      </p:sp>
      <p:sp>
        <p:nvSpPr>
          <p:cNvPr id="43011" name="Slide Number Placeholder 3"/>
          <p:cNvSpPr>
            <a:spLocks noGrp="1"/>
          </p:cNvSpPr>
          <p:nvPr>
            <p:ph type="sldNum" sz="quarter" idx="5"/>
          </p:nvPr>
        </p:nvSpPr>
        <p:spPr>
          <a:noFill/>
        </p:spPr>
        <p:txBody>
          <a:bodyPr/>
          <a:lstStyle/>
          <a:p>
            <a:fld id="{2616F829-BB2C-4E32-847F-DFC59DD65D7A}"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the students the initial format of results after the analysis has been run.</a:t>
            </a:r>
          </a:p>
          <a:p>
            <a:pPr eaLnBrk="1" hangingPunct="1"/>
            <a:endParaRPr lang="en-US" smtClean="0"/>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t>Intel(R) Parallel Inspector result data helps you identify underlying issues as well as discrete defects by highlighting relationships among source code locations.</a:t>
            </a:r>
          </a:p>
          <a:p>
            <a:pPr eaLnBrk="1" hangingPunct="1"/>
            <a:endParaRPr lang="en-US" smtClean="0">
              <a:latin typeface="Verdana" pitchFamily="34" charset="0"/>
            </a:endParaRPr>
          </a:p>
          <a:p>
            <a:pPr eaLnBrk="1" hangingPunct="1"/>
            <a:r>
              <a:rPr lang="en-US" smtClean="0">
                <a:latin typeface="Verdana" pitchFamily="34" charset="0"/>
              </a:rPr>
              <a:t>The details of this transition format aren’t easily interpreted by users.  You can see that there were some data races and the source lines that they occurred on.  After clicking on the Interpret Results button, the raw data will be filtered and collected into easier categories to assist in quickly finding the causes of each data race.</a:t>
            </a:r>
          </a:p>
          <a:p>
            <a:pPr eaLnBrk="1" hangingPunct="1"/>
            <a:endParaRPr lang="en-US" smtClean="0"/>
          </a:p>
        </p:txBody>
      </p:sp>
      <p:sp>
        <p:nvSpPr>
          <p:cNvPr id="45059" name="Slide Number Placeholder 3"/>
          <p:cNvSpPr>
            <a:spLocks noGrp="1"/>
          </p:cNvSpPr>
          <p:nvPr>
            <p:ph type="sldNum" sz="quarter" idx="5"/>
          </p:nvPr>
        </p:nvSpPr>
        <p:spPr>
          <a:noFill/>
        </p:spPr>
        <p:txBody>
          <a:bodyPr/>
          <a:lstStyle/>
          <a:p>
            <a:fld id="{8B296C3A-71A4-4592-A249-09563D919C07}"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the students the interpreted results.</a:t>
            </a:r>
          </a:p>
          <a:p>
            <a:pPr eaLnBrk="1" hangingPunct="1"/>
            <a:endParaRPr lang="en-US" smtClean="0"/>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t>This is the default starting point for managing result data. Use to review problem sets, choose problem sets of interest, and focus on observations in problem sets. Think of the </a:t>
            </a:r>
            <a:r>
              <a:rPr lang="en-US" b="1" smtClean="0"/>
              <a:t>Problem Sets</a:t>
            </a:r>
            <a:r>
              <a:rPr lang="en-US" smtClean="0"/>
              <a:t> pane at the top of this window as a </a:t>
            </a:r>
            <a:r>
              <a:rPr lang="en-US" i="1" smtClean="0"/>
              <a:t>to-do</a:t>
            </a:r>
            <a:r>
              <a:rPr lang="en-US" smtClean="0"/>
              <a:t> list: start at the top and work your way down. </a:t>
            </a:r>
          </a:p>
          <a:p>
            <a:pPr eaLnBrk="1" hangingPunct="1"/>
            <a:endParaRPr lang="en-US" smtClean="0">
              <a:latin typeface="Verdana" pitchFamily="34" charset="0"/>
            </a:endParaRPr>
          </a:p>
          <a:p>
            <a:pPr eaLnBrk="1" hangingPunct="1"/>
            <a:r>
              <a:rPr lang="en-US" smtClean="0"/>
              <a:t>The details in the </a:t>
            </a:r>
            <a:r>
              <a:rPr lang="en-US" b="1" smtClean="0"/>
              <a:t>Observations</a:t>
            </a:r>
            <a:r>
              <a:rPr lang="en-US" smtClean="0"/>
              <a:t> pane are used to review observations related to the observation selected in the </a:t>
            </a:r>
            <a:r>
              <a:rPr lang="en-US" b="1" smtClean="0"/>
              <a:t>Problem Sets </a:t>
            </a:r>
            <a:r>
              <a:rPr lang="en-US" smtClean="0"/>
              <a:t>pane, and choose focus observations. </a:t>
            </a:r>
            <a:r>
              <a:rPr lang="en-US" smtClean="0">
                <a:latin typeface="Verdana" pitchFamily="34" charset="0"/>
              </a:rPr>
              <a:t>These are the observed instances of the data race during the analysis run and are collected within the single problem (diagnostic) in the upper Problem Set pane.</a:t>
            </a:r>
          </a:p>
          <a:p>
            <a:pPr eaLnBrk="1" hangingPunct="1"/>
            <a:endParaRPr lang="en-US" smtClean="0">
              <a:latin typeface="Verdana" pitchFamily="34" charset="0"/>
            </a:endParaRPr>
          </a:p>
          <a:p>
            <a:pPr eaLnBrk="1" hangingPunct="1"/>
            <a:r>
              <a:rPr lang="en-US" smtClean="0">
                <a:latin typeface="Verdana" pitchFamily="34" charset="0"/>
              </a:rPr>
              <a:t>BUILD: Zoom in on the Problem Sets pane</a:t>
            </a:r>
            <a:endParaRPr lang="en-US" smtClean="0"/>
          </a:p>
        </p:txBody>
      </p:sp>
      <p:sp>
        <p:nvSpPr>
          <p:cNvPr id="47107" name="Slide Number Placeholder 3"/>
          <p:cNvSpPr>
            <a:spLocks noGrp="1"/>
          </p:cNvSpPr>
          <p:nvPr>
            <p:ph type="sldNum" sz="quarter" idx="5"/>
          </p:nvPr>
        </p:nvSpPr>
        <p:spPr>
          <a:noFill/>
        </p:spPr>
        <p:txBody>
          <a:bodyPr/>
          <a:lstStyle/>
          <a:p>
            <a:fld id="{E018F538-1D8D-4C0B-96AF-858599C350B5}"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Show the students the source code view.</a:t>
            </a:r>
          </a:p>
          <a:p>
            <a:pPr eaLnBrk="1" hangingPunct="1"/>
            <a:endParaRPr lang="en-US" smtClean="0"/>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The top two panes show what each of two threads running the application were executing concurrently that caused a data race.  In the case shown it is the same line that is updating the shared variable </a:t>
            </a:r>
            <a:r>
              <a:rPr lang="en-US" b="1" smtClean="0">
                <a:latin typeface="Courier New" pitchFamily="49" charset="0"/>
                <a:cs typeface="Courier New" pitchFamily="49" charset="0"/>
              </a:rPr>
              <a:t>disty</a:t>
            </a:r>
            <a:r>
              <a:rPr lang="en-US" smtClean="0">
                <a:latin typeface="Verdana" pitchFamily="34" charset="0"/>
              </a:rPr>
              <a:t>.  To the right is the call stack for each source line.  This allows the user to quickly locate how each thread got to that point within the execution of the app.  (The example has the parallel region in the main routine, so there call stack is not too interesting here.)</a:t>
            </a:r>
          </a:p>
          <a:p>
            <a:pPr eaLnBrk="1" hangingPunct="1"/>
            <a:endParaRPr lang="en-US" smtClean="0">
              <a:latin typeface="Verdana" pitchFamily="34" charset="0"/>
            </a:endParaRPr>
          </a:p>
          <a:p>
            <a:pPr eaLnBrk="1" hangingPunct="1"/>
            <a:r>
              <a:rPr lang="en-US" smtClean="0">
                <a:latin typeface="Verdana" pitchFamily="34" charset="0"/>
              </a:rPr>
              <a:t>The bottom pane shows other observations related to the variables involved in the displayed data race. </a:t>
            </a:r>
            <a:r>
              <a:rPr lang="en-US" smtClean="0"/>
              <a:t>Use to review related observations, replace the focus observation for the </a:t>
            </a:r>
            <a:r>
              <a:rPr lang="en-US" b="1" smtClean="0"/>
              <a:t>Focus Observation Code</a:t>
            </a:r>
            <a:r>
              <a:rPr lang="en-US" smtClean="0"/>
              <a:t> pane with another focus observation, replace the related observation for the </a:t>
            </a:r>
            <a:r>
              <a:rPr lang="en-US" b="1" smtClean="0"/>
              <a:t>Related Observation Code</a:t>
            </a:r>
            <a:r>
              <a:rPr lang="en-US" smtClean="0"/>
              <a:t> pane with another related observation, and resolve issues.</a:t>
            </a:r>
          </a:p>
          <a:p>
            <a:pPr eaLnBrk="1" hangingPunct="1"/>
            <a:endParaRPr lang="en-US" smtClean="0"/>
          </a:p>
          <a:p>
            <a:pPr eaLnBrk="1" hangingPunct="1"/>
            <a:r>
              <a:rPr lang="en-US" smtClean="0">
                <a:latin typeface="Verdana" pitchFamily="34" charset="0"/>
              </a:rPr>
              <a:t>In this case, the top line notes that there is a read-write data race with line 50 and line 52 where the </a:t>
            </a:r>
            <a:r>
              <a:rPr lang="en-US" b="1" smtClean="0">
                <a:latin typeface="Courier New" pitchFamily="49" charset="0"/>
                <a:cs typeface="Courier New" pitchFamily="49" charset="0"/>
              </a:rPr>
              <a:t>disty</a:t>
            </a:r>
            <a:r>
              <a:rPr lang="en-US" smtClean="0">
                <a:latin typeface="Verdana" pitchFamily="34" charset="0"/>
              </a:rPr>
              <a:t> variable is being read to compute the </a:t>
            </a:r>
            <a:r>
              <a:rPr lang="en-US" b="1" smtClean="0">
                <a:latin typeface="Courier New" pitchFamily="49" charset="0"/>
                <a:cs typeface="Courier New" pitchFamily="49" charset="0"/>
              </a:rPr>
              <a:t>dist</a:t>
            </a:r>
            <a:r>
              <a:rPr lang="en-US" smtClean="0">
                <a:latin typeface="Verdana" pitchFamily="34" charset="0"/>
              </a:rPr>
              <a:t> value.</a:t>
            </a:r>
          </a:p>
          <a:p>
            <a:pPr eaLnBrk="1" hangingPunct="1"/>
            <a:endParaRPr lang="en-US" smtClean="0">
              <a:latin typeface="Verdana" pitchFamily="34" charset="0"/>
            </a:endParaRPr>
          </a:p>
          <a:p>
            <a:pPr eaLnBrk="1" hangingPunct="1"/>
            <a:r>
              <a:rPr lang="en-US" smtClean="0">
                <a:latin typeface="Verdana" pitchFamily="34" charset="0"/>
              </a:rPr>
              <a:t>BUILD: Zoom in on source lines.</a:t>
            </a:r>
            <a:endParaRPr lang="en-US" smtClean="0"/>
          </a:p>
        </p:txBody>
      </p:sp>
      <p:sp>
        <p:nvSpPr>
          <p:cNvPr id="49155" name="Slide Number Placeholder 3"/>
          <p:cNvSpPr>
            <a:spLocks noGrp="1"/>
          </p:cNvSpPr>
          <p:nvPr>
            <p:ph type="sldNum" sz="quarter" idx="5"/>
          </p:nvPr>
        </p:nvSpPr>
        <p:spPr>
          <a:noFill/>
        </p:spPr>
        <p:txBody>
          <a:bodyPr/>
          <a:lstStyle/>
          <a:p>
            <a:fld id="{B30E44A2-BFB5-4C3D-A0E0-213072D8112A}"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the first half of the First Lab Activity.</a:t>
            </a:r>
          </a:p>
          <a:p>
            <a:endParaRPr lang="en-US" smtClean="0">
              <a:latin typeface="Verdan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ln/>
        </p:spPr>
      </p:sp>
      <p:sp>
        <p:nvSpPr>
          <p:cNvPr id="5325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Review of Race Condition</a:t>
            </a:r>
          </a:p>
          <a:p>
            <a:endParaRPr lang="en-US" smtClean="0">
              <a:latin typeface="Verdan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Detail the FIRST method that can be employed to solve Data Races.</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Implementations are given for many different threading models.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Detail the SECOND method that can be employed to solve Data Races.</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The set of sync objects available will be determined by the threading model used..</a:t>
            </a:r>
          </a:p>
          <a:p>
            <a:endParaRPr lang="en-US" smtClean="0">
              <a:latin typeface="Verdana" pitchFamily="34" charset="0"/>
            </a:endParaRPr>
          </a:p>
          <a:p>
            <a:r>
              <a:rPr lang="en-US" b="1" smtClean="0">
                <a:solidFill>
                  <a:srgbClr val="0860A8"/>
                </a:solidFill>
                <a:latin typeface="Verdana" pitchFamily="34" charset="0"/>
              </a:rPr>
              <a:t>Transition Quote</a:t>
            </a:r>
            <a:endParaRPr lang="en-US" smtClean="0">
              <a:solidFill>
                <a:srgbClr val="0860A8"/>
              </a:solidFill>
              <a:latin typeface="Verdana" pitchFamily="34" charset="0"/>
            </a:endParaRPr>
          </a:p>
          <a:p>
            <a:r>
              <a:rPr lang="en-US" smtClean="0"/>
              <a:t>“</a:t>
            </a:r>
            <a:r>
              <a:rPr lang="en-US" smtClean="0">
                <a:latin typeface="Verdana" pitchFamily="34" charset="0"/>
              </a:rPr>
              <a:t>Now that we</a:t>
            </a:r>
            <a:r>
              <a:rPr lang="en-US" smtClean="0"/>
              <a:t>’</a:t>
            </a:r>
            <a:r>
              <a:rPr lang="en-US" smtClean="0">
                <a:latin typeface="Verdana" pitchFamily="34" charset="0"/>
              </a:rPr>
              <a:t>ve reviewed some of the ways to solve data races, let</a:t>
            </a:r>
            <a:r>
              <a:rPr lang="en-US" smtClean="0"/>
              <a:t>’</a:t>
            </a:r>
            <a:r>
              <a:rPr lang="en-US" smtClean="0">
                <a:latin typeface="Verdana" pitchFamily="34" charset="0"/>
              </a:rPr>
              <a:t>s apply them to the potential energy code that we</a:t>
            </a:r>
            <a:r>
              <a:rPr lang="en-US" smtClean="0"/>
              <a:t>’</a:t>
            </a:r>
            <a:r>
              <a:rPr lang="en-US" smtClean="0">
                <a:latin typeface="Verdana" pitchFamily="34" charset="0"/>
              </a:rPr>
              <a:t>ve analyzed with Thread Checker.</a:t>
            </a:r>
            <a:r>
              <a:rPr lang="en-US" smtClean="0"/>
              <a:t>”</a:t>
            </a:r>
            <a:endParaRPr lang="en-US" sz="14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3BA688-4C27-4BDD-801E-0CF1352FC883}" type="slidenum">
              <a:rPr lang="en-US"/>
              <a:pPr/>
              <a:t>22</a:t>
            </a:fld>
            <a:endParaRPr lang="en-US"/>
          </a:p>
        </p:txBody>
      </p:sp>
      <p:sp>
        <p:nvSpPr>
          <p:cNvPr id="1651714" name="Rectangle 2"/>
          <p:cNvSpPr>
            <a:spLocks noGrp="1" noRot="1" noChangeAspect="1" noChangeArrowheads="1" noTextEdit="1"/>
          </p:cNvSpPr>
          <p:nvPr>
            <p:ph type="sldImg"/>
          </p:nvPr>
        </p:nvSpPr>
        <p:spPr>
          <a:ln/>
        </p:spPr>
      </p:sp>
      <p:sp>
        <p:nvSpPr>
          <p:cNvPr id="1651715" name="Rectangle 3"/>
          <p:cNvSpPr>
            <a:spLocks noGrp="1" noChangeArrowheads="1"/>
          </p:cNvSpPr>
          <p:nvPr>
            <p:ph type="body" idx="1"/>
          </p:nvPr>
        </p:nvSpPr>
        <p:spPr/>
        <p:txBody>
          <a:bodyPr/>
          <a:lstStyle/>
          <a:p>
            <a:pPr algn="ctr"/>
            <a:r>
              <a:rPr lang="en-US" sz="1400" b="1" u="sng" dirty="0" smtClean="0">
                <a:solidFill>
                  <a:srgbClr val="0860A8"/>
                </a:solidFill>
                <a:latin typeface="Verdana" pitchFamily="34" charset="0"/>
              </a:rPr>
              <a:t>Intel Parallel Inspector Speaker’s Notes</a:t>
            </a:r>
          </a:p>
          <a:p>
            <a:endParaRPr lang="en-US" sz="1400" b="1" u="sng" dirty="0">
              <a:solidFill>
                <a:srgbClr val="0860A8"/>
              </a:solidFill>
              <a:latin typeface="Verdana" pitchFamily="34" charset="0"/>
            </a:endParaRPr>
          </a:p>
          <a:p>
            <a:r>
              <a:rPr lang="en-US" b="1" dirty="0">
                <a:solidFill>
                  <a:srgbClr val="0860A8"/>
                </a:solidFill>
                <a:latin typeface="Verdana" pitchFamily="34" charset="0"/>
              </a:rPr>
              <a:t>Purpose of the Slide </a:t>
            </a:r>
          </a:p>
          <a:p>
            <a:r>
              <a:rPr lang="en-US" dirty="0">
                <a:latin typeface="Verdana" pitchFamily="34" charset="0"/>
              </a:rPr>
              <a:t>Introduce the second half of the First Lab Activity.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xfrm>
            <a:off x="1090613" y="863600"/>
            <a:ext cx="4652962" cy="3489325"/>
          </a:xfrm>
          <a:ln/>
        </p:spPr>
      </p:sp>
      <p:sp>
        <p:nvSpPr>
          <p:cNvPr id="61442" name="Rectangle 3"/>
          <p:cNvSpPr>
            <a:spLocks noGrp="1" noChangeArrowheads="1"/>
          </p:cNvSpPr>
          <p:nvPr>
            <p:ph type="body" idx="1"/>
          </p:nvPr>
        </p:nvSpPr>
        <p:spPr>
          <a:xfrm>
            <a:off x="233363" y="4494213"/>
            <a:ext cx="6559550" cy="3773487"/>
          </a:xfrm>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Review concept of deadlock and give an example of locking hierarchies that lead to deadlock.</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It should be hoped that a single programmer that was writing both routines would not do this.  However, if two separate coder were involved, they would both know that specs and need for mutual exclusion, but could still cause the example hierarchy.</a:t>
            </a:r>
          </a:p>
          <a:p>
            <a:endParaRPr lang="en-US" smtClean="0">
              <a:latin typeface="Verdana" pitchFamily="34" charset="0"/>
            </a:endParaRPr>
          </a:p>
          <a:p>
            <a:r>
              <a:rPr lang="en-US" b="1" smtClean="0">
                <a:solidFill>
                  <a:srgbClr val="0860A8"/>
                </a:solidFill>
                <a:latin typeface="Verdana" pitchFamily="34" charset="0"/>
              </a:rPr>
              <a:t>Transition Quote</a:t>
            </a:r>
            <a:endParaRPr lang="en-US" smtClean="0">
              <a:solidFill>
                <a:srgbClr val="0860A8"/>
              </a:solidFill>
              <a:latin typeface="Verdana" pitchFamily="34" charset="0"/>
            </a:endParaRPr>
          </a:p>
          <a:p>
            <a:r>
              <a:rPr lang="en-US" smtClean="0"/>
              <a:t>“</a:t>
            </a:r>
            <a:r>
              <a:rPr lang="en-US" smtClean="0">
                <a:latin typeface="Verdana" pitchFamily="34" charset="0"/>
              </a:rPr>
              <a:t>This is a pretty obvious mistake and could be easily found and avoided.  What about a more subtle case?</a:t>
            </a:r>
            <a:r>
              <a:rPr lang="en-US" smtClean="0"/>
              <a:t>”</a:t>
            </a:r>
            <a:endParaRPr lang="en-US" sz="14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ln/>
        </p:spPr>
      </p:sp>
      <p:sp>
        <p:nvSpPr>
          <p:cNvPr id="63490" name="Rectangle 3"/>
          <p:cNvSpPr>
            <a:spLocks noGrp="1" noChangeArrowheads="1"/>
          </p:cNvSpPr>
          <p:nvPr>
            <p:ph type="body" idx="1"/>
          </p:nvPr>
        </p:nvSpPr>
        <p:spPr>
          <a:noFill/>
          <a:ln/>
        </p:spPr>
        <p:txBody>
          <a:bodyPr/>
          <a:lstStyle/>
          <a:p>
            <a:pPr algn="ctr">
              <a:lnSpc>
                <a:spcPct val="80000"/>
              </a:lnSpc>
            </a:pPr>
            <a:r>
              <a:rPr lang="en-US" b="1" u="sng" smtClean="0">
                <a:solidFill>
                  <a:srgbClr val="0860A8"/>
                </a:solidFill>
                <a:latin typeface="Verdana" pitchFamily="34" charset="0"/>
              </a:rPr>
              <a:t>Multi-core Programming: Intel Thread Checker Speaker</a:t>
            </a:r>
            <a:r>
              <a:rPr lang="en-US" b="1" u="sng" smtClean="0">
                <a:solidFill>
                  <a:srgbClr val="0860A8"/>
                </a:solidFill>
              </a:rPr>
              <a:t>’</a:t>
            </a:r>
            <a:r>
              <a:rPr lang="en-US" b="1" u="sng" smtClean="0">
                <a:solidFill>
                  <a:srgbClr val="0860A8"/>
                </a:solidFill>
                <a:latin typeface="Verdana" pitchFamily="34" charset="0"/>
              </a:rPr>
              <a:t>s Notes</a:t>
            </a:r>
          </a:p>
          <a:p>
            <a:pPr>
              <a:lnSpc>
                <a:spcPct val="80000"/>
              </a:lnSpc>
            </a:pPr>
            <a:endParaRPr lang="en-US" b="1" u="sng" smtClean="0">
              <a:solidFill>
                <a:srgbClr val="0860A8"/>
              </a:solidFill>
              <a:latin typeface="Verdana" pitchFamily="34" charset="0"/>
            </a:endParaRPr>
          </a:p>
          <a:p>
            <a:pPr>
              <a:lnSpc>
                <a:spcPct val="80000"/>
              </a:lnSpc>
            </a:pPr>
            <a:r>
              <a:rPr lang="en-US" sz="1000" b="1" smtClean="0">
                <a:solidFill>
                  <a:srgbClr val="0860A8"/>
                </a:solidFill>
                <a:latin typeface="Verdana" pitchFamily="34" charset="0"/>
              </a:rPr>
              <a:t>Purpose of the Slide </a:t>
            </a:r>
          </a:p>
          <a:p>
            <a:pPr>
              <a:lnSpc>
                <a:spcPct val="80000"/>
              </a:lnSpc>
            </a:pPr>
            <a:r>
              <a:rPr lang="en-US" sz="1000" smtClean="0">
                <a:latin typeface="Verdana" pitchFamily="34" charset="0"/>
              </a:rPr>
              <a:t>Another example of how deadlock might show up in the execution of a threaded application.</a:t>
            </a:r>
          </a:p>
          <a:p>
            <a:pPr>
              <a:lnSpc>
                <a:spcPct val="80000"/>
              </a:lnSpc>
            </a:pPr>
            <a:endParaRPr lang="en-US" sz="1000" smtClean="0">
              <a:latin typeface="Verdana" pitchFamily="34" charset="0"/>
            </a:endParaRPr>
          </a:p>
          <a:p>
            <a:pPr>
              <a:lnSpc>
                <a:spcPct val="80000"/>
              </a:lnSpc>
            </a:pPr>
            <a:r>
              <a:rPr lang="en-US" sz="1000" b="1" smtClean="0">
                <a:solidFill>
                  <a:srgbClr val="0860A8"/>
                </a:solidFill>
                <a:latin typeface="Verdana" pitchFamily="34" charset="0"/>
              </a:rPr>
              <a:t>Details</a:t>
            </a:r>
            <a:endParaRPr lang="en-US" sz="1000" smtClean="0">
              <a:solidFill>
                <a:srgbClr val="0860A8"/>
              </a:solidFill>
              <a:latin typeface="Verdana" pitchFamily="34" charset="0"/>
            </a:endParaRPr>
          </a:p>
          <a:p>
            <a:pPr>
              <a:lnSpc>
                <a:spcPct val="80000"/>
              </a:lnSpc>
            </a:pPr>
            <a:r>
              <a:rPr lang="en-US" sz="1000" smtClean="0">
                <a:latin typeface="Verdana" pitchFamily="34" charset="0"/>
              </a:rPr>
              <a:t>If two threads will be accessing different elements of an array, why should we lock the whole array to allow only one thread to access at a time? </a:t>
            </a:r>
          </a:p>
          <a:p>
            <a:pPr>
              <a:lnSpc>
                <a:spcPct val="80000"/>
              </a:lnSpc>
            </a:pPr>
            <a:r>
              <a:rPr lang="en-US" sz="1000" smtClean="0">
                <a:latin typeface="Verdana" pitchFamily="34" charset="0"/>
              </a:rPr>
              <a:t>Build Points:</a:t>
            </a:r>
          </a:p>
          <a:p>
            <a:pPr>
              <a:lnSpc>
                <a:spcPct val="80000"/>
              </a:lnSpc>
            </a:pPr>
            <a:r>
              <a:rPr lang="en-US" sz="1000" smtClean="0">
                <a:latin typeface="Verdana" pitchFamily="34" charset="0"/>
              </a:rPr>
              <a:t>1:  In order to improve performance, we can add a lock to each element of an array rather than one to protect the whole array.</a:t>
            </a:r>
          </a:p>
          <a:p>
            <a:pPr>
              <a:lnSpc>
                <a:spcPct val="80000"/>
              </a:lnSpc>
            </a:pPr>
            <a:r>
              <a:rPr lang="en-US" sz="1000" smtClean="0">
                <a:latin typeface="Verdana" pitchFamily="34" charset="0"/>
              </a:rPr>
              <a:t>2: If we need to swap elements, we can write one routine that always locks the elements in the same order to avoid a locking hierarchy problem.</a:t>
            </a:r>
          </a:p>
          <a:p>
            <a:pPr>
              <a:lnSpc>
                <a:spcPct val="80000"/>
              </a:lnSpc>
            </a:pPr>
            <a:r>
              <a:rPr lang="en-US" sz="1000" smtClean="0">
                <a:latin typeface="Verdana" pitchFamily="34" charset="0"/>
              </a:rPr>
              <a:t>3: But, what if thread 1 wants to swap elements 34 and 986 while</a:t>
            </a:r>
            <a:r>
              <a:rPr lang="en-US" sz="1000" smtClean="0"/>
              <a:t>…</a:t>
            </a:r>
            <a:endParaRPr lang="en-US" sz="1000" smtClean="0">
              <a:latin typeface="Verdana" pitchFamily="34" charset="0"/>
            </a:endParaRPr>
          </a:p>
          <a:p>
            <a:pPr>
              <a:lnSpc>
                <a:spcPct val="80000"/>
              </a:lnSpc>
            </a:pPr>
            <a:r>
              <a:rPr lang="en-US" sz="1000" smtClean="0">
                <a:latin typeface="Verdana" pitchFamily="34" charset="0"/>
              </a:rPr>
              <a:t>4: Thread 4 wants to swap elements 986 and 34?</a:t>
            </a:r>
          </a:p>
          <a:p>
            <a:pPr>
              <a:lnSpc>
                <a:spcPct val="80000"/>
              </a:lnSpc>
            </a:pPr>
            <a:r>
              <a:rPr lang="en-US" sz="1000" smtClean="0">
                <a:latin typeface="Verdana" pitchFamily="34" charset="0"/>
              </a:rPr>
              <a:t>5: We have created a deadlock if each thread gains access to their first lock before trying to access the lock held by the other thread.</a:t>
            </a:r>
          </a:p>
          <a:p>
            <a:pPr>
              <a:lnSpc>
                <a:spcPct val="80000"/>
              </a:lnSpc>
            </a:pPr>
            <a:endParaRPr lang="en-US" sz="1000" smtClean="0">
              <a:latin typeface="Verdana" pitchFamily="34" charset="0"/>
            </a:endParaRPr>
          </a:p>
          <a:p>
            <a:pPr>
              <a:lnSpc>
                <a:spcPct val="80000"/>
              </a:lnSpc>
            </a:pPr>
            <a:r>
              <a:rPr lang="en-US" sz="1000" b="1" smtClean="0">
                <a:solidFill>
                  <a:srgbClr val="0860A8"/>
                </a:solidFill>
                <a:latin typeface="Verdana" pitchFamily="34" charset="0"/>
              </a:rPr>
              <a:t>Questions to Ask Students</a:t>
            </a:r>
          </a:p>
          <a:p>
            <a:pPr>
              <a:lnSpc>
                <a:spcPct val="80000"/>
              </a:lnSpc>
            </a:pPr>
            <a:r>
              <a:rPr lang="en-US" sz="1000" smtClean="0">
                <a:latin typeface="Verdana" pitchFamily="34" charset="0"/>
              </a:rPr>
              <a:t>Q: Is there anyway to guarantee that this locking hierarchy won</a:t>
            </a:r>
            <a:r>
              <a:rPr lang="en-US" sz="1000" smtClean="0"/>
              <a:t>’</a:t>
            </a:r>
            <a:r>
              <a:rPr lang="en-US" sz="1000" smtClean="0">
                <a:latin typeface="Verdana" pitchFamily="34" charset="0"/>
              </a:rPr>
              <a:t>t happen?</a:t>
            </a:r>
          </a:p>
          <a:p>
            <a:pPr>
              <a:lnSpc>
                <a:spcPct val="80000"/>
              </a:lnSpc>
            </a:pPr>
            <a:r>
              <a:rPr lang="en-US" sz="1000" smtClean="0">
                <a:latin typeface="Verdana" pitchFamily="34" charset="0"/>
              </a:rPr>
              <a:t>A: Maybe.  It seems any solution will require checking the memory address of each lock and then locking them in some order (lowest first).  This would add quite a bit of overhead and would be especially wasteful if this condition happened only every 1 out of 100 million times.</a:t>
            </a:r>
          </a:p>
          <a:p>
            <a:pPr>
              <a:lnSpc>
                <a:spcPct val="80000"/>
              </a:lnSpc>
            </a:pPr>
            <a:endParaRPr lang="en-US" sz="1000" b="1" smtClean="0">
              <a:latin typeface="Verdan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xfrm>
            <a:off x="1090613" y="863600"/>
            <a:ext cx="4652962" cy="3489325"/>
          </a:xfrm>
          <a:ln/>
        </p:spPr>
      </p:sp>
      <p:sp>
        <p:nvSpPr>
          <p:cNvPr id="65538" name="Rectangle 3"/>
          <p:cNvSpPr>
            <a:spLocks noGrp="1" noChangeArrowheads="1"/>
          </p:cNvSpPr>
          <p:nvPr>
            <p:ph type="body" idx="1"/>
          </p:nvPr>
        </p:nvSpPr>
        <p:spPr>
          <a:xfrm>
            <a:off x="233363" y="4494213"/>
            <a:ext cx="6559550" cy="3773487"/>
          </a:xfrm>
          <a:noFill/>
          <a:ln/>
        </p:spPr>
        <p:txBody>
          <a:bodyPr/>
          <a:lstStyle/>
          <a:p>
            <a:pPr algn="ctr"/>
            <a:r>
              <a:rPr lang="en-US" sz="1400" b="1" u="sng" smtClean="0">
                <a:solidFill>
                  <a:srgbClr val="0860A8"/>
                </a:solidFill>
                <a:latin typeface="Verdana" pitchFamily="34" charset="0"/>
              </a:rPr>
              <a:t>Multi-core Programming: Programming with Windows*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Present initial description of Windows critical section object.</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z="1400" smtClean="0"/>
              <a:t>Better mutex mechanism.</a:t>
            </a:r>
          </a:p>
          <a:p>
            <a:endParaRPr lang="en-US" sz="1400" smtClean="0"/>
          </a:p>
          <a:p>
            <a:r>
              <a:rPr lang="en-US" sz="1400" smtClean="0"/>
              <a:t>New data type used to declare objects.  Critical Sections must be initialized before first use.  </a:t>
            </a:r>
          </a:p>
          <a:p>
            <a:endParaRPr lang="en-US" smtClean="0">
              <a:latin typeface="Verdana" pitchFamily="34" charset="0"/>
            </a:endParaRPr>
          </a:p>
          <a:p>
            <a:r>
              <a:rPr lang="en-US" b="1" smtClean="0">
                <a:solidFill>
                  <a:srgbClr val="0860A8"/>
                </a:solidFill>
                <a:latin typeface="Verdana" pitchFamily="34" charset="0"/>
              </a:rPr>
              <a:t>Background</a:t>
            </a:r>
            <a:r>
              <a:rPr lang="en-US" smtClean="0">
                <a:solidFill>
                  <a:srgbClr val="0860A8"/>
                </a:solidFill>
                <a:latin typeface="Verdana" pitchFamily="34" charset="0"/>
              </a:rPr>
              <a:t> </a:t>
            </a:r>
          </a:p>
          <a:p>
            <a:pPr>
              <a:spcBef>
                <a:spcPct val="0"/>
              </a:spcBef>
            </a:pPr>
            <a:r>
              <a:rPr lang="en-US" sz="1400" smtClean="0"/>
              <a:t>There is a “SpinCount” variation of this object that has been tuned for use on HT systems.  We do not give any information about this object within this module.</a:t>
            </a:r>
          </a:p>
          <a:p>
            <a:pPr>
              <a:spcBef>
                <a:spcPct val="0"/>
              </a:spcBef>
            </a:pPr>
            <a:endParaRPr lang="en-US" smtClean="0">
              <a:latin typeface="Verdana"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090613" y="863600"/>
            <a:ext cx="4652962" cy="3489325"/>
          </a:xfrm>
          <a:ln/>
        </p:spPr>
      </p:sp>
      <p:sp>
        <p:nvSpPr>
          <p:cNvPr id="67586" name="Rectangle 3"/>
          <p:cNvSpPr>
            <a:spLocks noGrp="1" noChangeArrowheads="1"/>
          </p:cNvSpPr>
          <p:nvPr>
            <p:ph type="body" idx="1"/>
          </p:nvPr>
        </p:nvSpPr>
        <p:spPr>
          <a:xfrm>
            <a:off x="233363" y="4494213"/>
            <a:ext cx="6559550" cy="3773487"/>
          </a:xfrm>
          <a:noFill/>
          <a:ln/>
        </p:spPr>
        <p:txBody>
          <a:bodyPr/>
          <a:lstStyle/>
          <a:p>
            <a:pPr algn="ctr"/>
            <a:r>
              <a:rPr lang="en-US" sz="1400" b="1" u="sng" smtClean="0">
                <a:solidFill>
                  <a:srgbClr val="0860A8"/>
                </a:solidFill>
                <a:latin typeface="Verdana" pitchFamily="34" charset="0"/>
              </a:rPr>
              <a:t>Multi-core Programming: Programming with Windows*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Provide more details on use of Windows* critical section type.</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z="1400" smtClean="0"/>
              <a:t>Protect critical sections (access of shared,modifiable data) of code with Enter* and LeaveCriiticalSection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090613" y="863600"/>
            <a:ext cx="4652962" cy="3489325"/>
          </a:xfrm>
          <a:ln/>
        </p:spPr>
      </p:sp>
      <p:sp>
        <p:nvSpPr>
          <p:cNvPr id="69634" name="Rectangle 3"/>
          <p:cNvSpPr>
            <a:spLocks noGrp="1" noChangeArrowheads="1"/>
          </p:cNvSpPr>
          <p:nvPr>
            <p:ph type="body" idx="1"/>
          </p:nvPr>
        </p:nvSpPr>
        <p:spPr>
          <a:xfrm>
            <a:off x="233363" y="4494213"/>
            <a:ext cx="6559550" cy="3773487"/>
          </a:xfrm>
          <a:noFill/>
          <a:ln/>
        </p:spPr>
        <p:txBody>
          <a:bodyPr/>
          <a:lstStyle/>
          <a:p>
            <a:pPr algn="ctr"/>
            <a:r>
              <a:rPr lang="en-US" sz="1400" b="1" u="sng" smtClean="0">
                <a:solidFill>
                  <a:srgbClr val="0860A8"/>
                </a:solidFill>
                <a:latin typeface="Verdana" pitchFamily="34" charset="0"/>
              </a:rPr>
              <a:t>Multi-core Programming: Programming with Windows*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Present example code demonstrating use of critical section.</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z="1800" smtClean="0"/>
              <a:t>Point out features and function calls of example code.</a:t>
            </a:r>
          </a:p>
          <a:p>
            <a:endParaRPr lang="en-US" smtClean="0">
              <a:latin typeface="Verdana" pitchFamily="34" charset="0"/>
            </a:endParaRPr>
          </a:p>
          <a:p>
            <a:r>
              <a:rPr lang="en-US" b="1" smtClean="0">
                <a:solidFill>
                  <a:srgbClr val="0860A8"/>
                </a:solidFill>
                <a:latin typeface="Verdana" pitchFamily="34" charset="0"/>
              </a:rPr>
              <a:t>Questions to Ask Students</a:t>
            </a:r>
          </a:p>
          <a:p>
            <a:r>
              <a:rPr lang="en-US" sz="1800" smtClean="0"/>
              <a:t>Q: Why not just put </a:t>
            </a:r>
            <a:r>
              <a:rPr lang="en-US" smtClean="0">
                <a:latin typeface="Courier New" pitchFamily="49" charset="0"/>
              </a:rPr>
              <a:t>bigComputation() into critical section?  </a:t>
            </a:r>
          </a:p>
          <a:p>
            <a:r>
              <a:rPr lang="en-US" smtClean="0">
                <a:latin typeface="Courier New" pitchFamily="49" charset="0"/>
              </a:rPr>
              <a:t>A: Thread would exclude all other threads from running their own, independent calls to bigComputation.  This would make the code serial.</a:t>
            </a:r>
          </a:p>
          <a:p>
            <a:endParaRPr lang="en-US" b="1" smtClean="0">
              <a:latin typeface="Verdana"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090613" y="863600"/>
            <a:ext cx="4652962" cy="3489325"/>
          </a:xfrm>
          <a:ln/>
        </p:spPr>
      </p:sp>
      <p:sp>
        <p:nvSpPr>
          <p:cNvPr id="71682" name="Rectangle 3"/>
          <p:cNvSpPr>
            <a:spLocks noGrp="1" noChangeArrowheads="1"/>
          </p:cNvSpPr>
          <p:nvPr>
            <p:ph type="body" idx="1"/>
          </p:nvPr>
        </p:nvSpPr>
        <p:spPr>
          <a:xfrm>
            <a:off x="233363" y="4494213"/>
            <a:ext cx="6559550" cy="3773487"/>
          </a:xfrm>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the Second Lab Activity.</a:t>
            </a:r>
          </a:p>
          <a:p>
            <a:endParaRPr lang="en-US" smtClean="0">
              <a:latin typeface="Verdana"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ln/>
        </p:spPr>
      </p:sp>
      <p:sp>
        <p:nvSpPr>
          <p:cNvPr id="7373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the idea of thread safety</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Use of OpenMP can be a quick and easy method to create concurrent execution of routines.</a:t>
            </a:r>
          </a:p>
          <a:p>
            <a:endParaRPr lang="en-US" smtClean="0">
              <a:latin typeface="Verdana"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Give example code of using OpenMP sections to set up an application that can test for routine thread safety.</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Need to test routine1 to be thread safe when another thread is calling the same routine; also, want to test the thread safety of routine1 and routine2 being called concurrently.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ln/>
        </p:spPr>
      </p:sp>
      <p:sp>
        <p:nvSpPr>
          <p:cNvPr id="77826" name="Rectangle 3"/>
          <p:cNvSpPr>
            <a:spLocks noGrp="1" noChangeArrowheads="1"/>
          </p:cNvSpPr>
          <p:nvPr>
            <p:ph type="body" idx="1"/>
          </p:nvPr>
        </p:nvSpPr>
        <p:spPr>
          <a:noFill/>
          <a:ln/>
        </p:spPr>
        <p:txBody>
          <a:bodyPr/>
          <a:lstStyle/>
          <a:p>
            <a:pPr marL="171450" indent="-171450" algn="ctr">
              <a:lnSpc>
                <a:spcPct val="90000"/>
              </a:lnSpc>
            </a:pPr>
            <a:r>
              <a:rPr lang="en-US" b="1" u="sng" smtClean="0">
                <a:solidFill>
                  <a:srgbClr val="0860A8"/>
                </a:solidFill>
                <a:latin typeface="Verdana" pitchFamily="34" charset="0"/>
              </a:rPr>
              <a:t>Multi-core Programming: Intel Thread Checker Speaker</a:t>
            </a:r>
            <a:r>
              <a:rPr lang="en-US" b="1" u="sng" smtClean="0">
                <a:solidFill>
                  <a:srgbClr val="0860A8"/>
                </a:solidFill>
              </a:rPr>
              <a:t>’</a:t>
            </a:r>
            <a:r>
              <a:rPr lang="en-US" b="1" u="sng" smtClean="0">
                <a:solidFill>
                  <a:srgbClr val="0860A8"/>
                </a:solidFill>
                <a:latin typeface="Verdana" pitchFamily="34" charset="0"/>
              </a:rPr>
              <a:t>s Notes</a:t>
            </a:r>
          </a:p>
          <a:p>
            <a:pPr marL="171450" indent="-171450">
              <a:lnSpc>
                <a:spcPct val="90000"/>
              </a:lnSpc>
            </a:pPr>
            <a:endParaRPr lang="en-US" b="1" u="sng" smtClean="0">
              <a:solidFill>
                <a:srgbClr val="0860A8"/>
              </a:solidFill>
              <a:latin typeface="Verdana" pitchFamily="34" charset="0"/>
            </a:endParaRPr>
          </a:p>
          <a:p>
            <a:pPr marL="171450" indent="-171450">
              <a:lnSpc>
                <a:spcPct val="90000"/>
              </a:lnSpc>
            </a:pPr>
            <a:r>
              <a:rPr lang="en-US" sz="1000" b="1" smtClean="0">
                <a:solidFill>
                  <a:srgbClr val="0860A8"/>
                </a:solidFill>
                <a:latin typeface="Verdana" pitchFamily="34" charset="0"/>
              </a:rPr>
              <a:t>Purpose of the Slide </a:t>
            </a:r>
          </a:p>
          <a:p>
            <a:pPr marL="171450" indent="-171450">
              <a:lnSpc>
                <a:spcPct val="90000"/>
              </a:lnSpc>
            </a:pPr>
            <a:r>
              <a:rPr lang="en-US" sz="1000" smtClean="0">
                <a:latin typeface="Verdana" pitchFamily="34" charset="0"/>
              </a:rPr>
              <a:t>Describe two methods to ensure thread safety of user-written routines.</a:t>
            </a:r>
          </a:p>
          <a:p>
            <a:pPr marL="171450" indent="-171450">
              <a:lnSpc>
                <a:spcPct val="90000"/>
              </a:lnSpc>
            </a:pPr>
            <a:endParaRPr lang="en-US" sz="1000" smtClean="0">
              <a:latin typeface="Verdana" pitchFamily="34" charset="0"/>
            </a:endParaRPr>
          </a:p>
          <a:p>
            <a:pPr marL="171450" indent="-171450">
              <a:lnSpc>
                <a:spcPct val="90000"/>
              </a:lnSpc>
            </a:pPr>
            <a:r>
              <a:rPr lang="en-US" sz="1000" b="1" smtClean="0">
                <a:solidFill>
                  <a:srgbClr val="0860A8"/>
                </a:solidFill>
                <a:latin typeface="Verdana" pitchFamily="34" charset="0"/>
              </a:rPr>
              <a:t>Details</a:t>
            </a:r>
            <a:endParaRPr lang="en-US" sz="1000" smtClean="0">
              <a:solidFill>
                <a:srgbClr val="0860A8"/>
              </a:solidFill>
              <a:latin typeface="Verdana" pitchFamily="34" charset="0"/>
            </a:endParaRPr>
          </a:p>
          <a:p>
            <a:pPr marL="171450" indent="-171450">
              <a:lnSpc>
                <a:spcPct val="90000"/>
              </a:lnSpc>
            </a:pPr>
            <a:r>
              <a:rPr lang="en-US" sz="1000" smtClean="0">
                <a:latin typeface="Verdana" pitchFamily="34" charset="0"/>
              </a:rPr>
              <a:t>Method one: Reentrant code.</a:t>
            </a:r>
          </a:p>
          <a:p>
            <a:pPr marL="171450" indent="-171450">
              <a:lnSpc>
                <a:spcPct val="90000"/>
              </a:lnSpc>
            </a:pPr>
            <a:r>
              <a:rPr lang="en-US" sz="1000" smtClean="0">
                <a:latin typeface="Verdana" pitchFamily="34" charset="0"/>
              </a:rPr>
              <a:t>Method two, if reentrant code is not possible: mutual exclusion code around each call.</a:t>
            </a:r>
          </a:p>
          <a:p>
            <a:pPr marL="171450" indent="-171450">
              <a:lnSpc>
                <a:spcPct val="90000"/>
              </a:lnSpc>
            </a:pPr>
            <a:endParaRPr lang="en-US" sz="1000" smtClean="0">
              <a:latin typeface="Verdana" pitchFamily="34" charset="0"/>
            </a:endParaRPr>
          </a:p>
          <a:p>
            <a:pPr marL="171450" indent="-171450">
              <a:lnSpc>
                <a:spcPct val="90000"/>
              </a:lnSpc>
            </a:pPr>
            <a:endParaRPr lang="en-US" sz="1000" smtClean="0">
              <a:latin typeface="Verdana" pitchFamily="34" charset="0"/>
            </a:endParaRPr>
          </a:p>
          <a:p>
            <a:pPr marL="171450" indent="-171450">
              <a:lnSpc>
                <a:spcPct val="90000"/>
              </a:lnSpc>
            </a:pPr>
            <a:r>
              <a:rPr lang="en-US" sz="1000" b="1" smtClean="0">
                <a:solidFill>
                  <a:srgbClr val="0860A8"/>
                </a:solidFill>
                <a:latin typeface="Verdana" pitchFamily="34" charset="0"/>
              </a:rPr>
              <a:t>Background</a:t>
            </a:r>
            <a:r>
              <a:rPr lang="en-US" sz="1000" smtClean="0">
                <a:solidFill>
                  <a:srgbClr val="0860A8"/>
                </a:solidFill>
                <a:latin typeface="Verdana" pitchFamily="34" charset="0"/>
              </a:rPr>
              <a:t> </a:t>
            </a:r>
          </a:p>
          <a:p>
            <a:pPr marL="171450" indent="-171450">
              <a:lnSpc>
                <a:spcPct val="90000"/>
              </a:lnSpc>
            </a:pPr>
            <a:r>
              <a:rPr lang="en-US" sz="1000" smtClean="0">
                <a:latin typeface="Verdana" pitchFamily="34" charset="0"/>
              </a:rPr>
              <a:t>(Include any support material, stories, anecdotes, or references that might be helpful to the instructor.) </a:t>
            </a:r>
          </a:p>
          <a:p>
            <a:pPr marL="171450" indent="-171450">
              <a:lnSpc>
                <a:spcPct val="90000"/>
              </a:lnSpc>
            </a:pPr>
            <a:r>
              <a:rPr lang="en-US" sz="1000" smtClean="0">
                <a:latin typeface="Verdana" pitchFamily="34" charset="0"/>
              </a:rPr>
              <a:t>&lt;Remove these lines and start typing here; retain the sub-heading.&gt;</a:t>
            </a:r>
          </a:p>
          <a:p>
            <a:pPr marL="171450" indent="-171450">
              <a:lnSpc>
                <a:spcPct val="90000"/>
              </a:lnSpc>
            </a:pPr>
            <a:endParaRPr lang="en-US" sz="1000" smtClean="0">
              <a:latin typeface="Verdana" pitchFamily="34" charset="0"/>
            </a:endParaRPr>
          </a:p>
          <a:p>
            <a:pPr marL="171450" indent="-171450">
              <a:lnSpc>
                <a:spcPct val="90000"/>
              </a:lnSpc>
            </a:pPr>
            <a:r>
              <a:rPr lang="en-US" sz="1000" b="1" smtClean="0">
                <a:solidFill>
                  <a:srgbClr val="0860A8"/>
                </a:solidFill>
                <a:latin typeface="Verdana" pitchFamily="34" charset="0"/>
              </a:rPr>
              <a:t>Questions to Ask Students</a:t>
            </a:r>
          </a:p>
          <a:p>
            <a:pPr marL="171450" indent="-171450">
              <a:lnSpc>
                <a:spcPct val="90000"/>
              </a:lnSpc>
            </a:pPr>
            <a:r>
              <a:rPr lang="en-US" sz="1000" smtClean="0">
                <a:latin typeface="Verdana" pitchFamily="34" charset="0"/>
              </a:rPr>
              <a:t>Q: How do you tell if third-party libraries are thread safe?</a:t>
            </a:r>
          </a:p>
          <a:p>
            <a:pPr marL="171450" indent="-171450">
              <a:lnSpc>
                <a:spcPct val="90000"/>
              </a:lnSpc>
            </a:pPr>
            <a:r>
              <a:rPr lang="en-US" sz="1000" smtClean="0">
                <a:latin typeface="Verdana" pitchFamily="34" charset="0"/>
              </a:rPr>
              <a:t>A: 1. Read the documentation.</a:t>
            </a:r>
          </a:p>
          <a:p>
            <a:pPr marL="171450" indent="-171450">
              <a:lnSpc>
                <a:spcPct val="90000"/>
              </a:lnSpc>
            </a:pPr>
            <a:r>
              <a:rPr lang="en-US" sz="1000" smtClean="0">
                <a:latin typeface="Verdana" pitchFamily="34" charset="0"/>
              </a:rPr>
              <a:t>    2. Contact library author (especially if documentation is unclear or does not address the issue)</a:t>
            </a:r>
          </a:p>
          <a:p>
            <a:pPr marL="171450" indent="-171450">
              <a:lnSpc>
                <a:spcPct val="90000"/>
              </a:lnSpc>
            </a:pPr>
            <a:r>
              <a:rPr lang="en-US" sz="1000" smtClean="0">
                <a:latin typeface="Verdana" pitchFamily="34" charset="0"/>
              </a:rPr>
              <a:t>    3. Test with Thread Checker (especially if you don</a:t>
            </a:r>
            <a:r>
              <a:rPr lang="en-US" sz="1000" smtClean="0"/>
              <a:t>’</a:t>
            </a:r>
            <a:r>
              <a:rPr lang="en-US" sz="1000" smtClean="0">
                <a:latin typeface="Verdana" pitchFamily="34" charset="0"/>
              </a:rPr>
              <a:t>t trust the library author)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ln/>
        </p:spPr>
      </p:sp>
      <p:sp>
        <p:nvSpPr>
          <p:cNvPr id="79874"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Checker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the Third Lab Activity.</a:t>
            </a:r>
          </a:p>
          <a:p>
            <a:endParaRPr lang="en-US" smtClean="0">
              <a:latin typeface="Verdana"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FF74758E-2003-4A03-B93A-18AFD524CC0A}" type="slidenum">
              <a:rPr lang="en-US" smtClean="0"/>
              <a:pPr/>
              <a:t>33</a:t>
            </a:fld>
            <a:endParaRPr lang="en-US" smtClean="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Multi-core Programming: Intel Parallel Inspector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Summary slide.</a:t>
            </a:r>
            <a:endParaRPr lang="en-US" sz="140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6697838D-39E0-4C02-B44E-8683A1783B09}" type="slidenum">
              <a:rPr lang="en-US" smtClean="0"/>
              <a:pPr/>
              <a:t>34</a:t>
            </a:fld>
            <a:endParaRPr lang="en-US" smtClean="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935038" y="4414838"/>
            <a:ext cx="5140325" cy="4184650"/>
          </a:xfrm>
          <a:noFill/>
          <a:ln/>
        </p:spPr>
        <p:txBody>
          <a:bodyPr/>
          <a:lstStyle/>
          <a:p>
            <a:pPr eaLnBrk="1" hangingPunct="1"/>
            <a:r>
              <a:rPr lang="en-US" smtClean="0"/>
              <a:t>This should always be the last slide of </a:t>
            </a:r>
            <a:r>
              <a:rPr lang="en-US" i="1" smtClean="0"/>
              <a:t>all</a:t>
            </a:r>
            <a:r>
              <a:rPr lang="en-US" smtClean="0"/>
              <a:t> presentations.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860A8"/>
        </a:solidFill>
        <a:effectLst/>
      </p:bgPr>
    </p:bg>
    <p:spTree>
      <p:nvGrpSpPr>
        <p:cNvPr id="1" name=""/>
        <p:cNvGrpSpPr/>
        <p:nvPr/>
      </p:nvGrpSpPr>
      <p:grpSpPr>
        <a:xfrm>
          <a:off x="0" y="0"/>
          <a:ext cx="0" cy="0"/>
          <a:chOff x="0" y="0"/>
          <a:chExt cx="0" cy="0"/>
        </a:xfrm>
      </p:grpSpPr>
      <p:pic>
        <p:nvPicPr>
          <p:cNvPr id="4" name="Picture 6" descr="4"/>
          <p:cNvPicPr>
            <a:picLocks noChangeAspect="1" noChangeArrowheads="1"/>
          </p:cNvPicPr>
          <p:nvPr userDrawn="1"/>
        </p:nvPicPr>
        <p:blipFill>
          <a:blip r:embed="rId2" cstate="print"/>
          <a:srcRect/>
          <a:stretch>
            <a:fillRect/>
          </a:stretch>
        </p:blipFill>
        <p:spPr bwMode="auto">
          <a:xfrm>
            <a:off x="0" y="0"/>
            <a:ext cx="9140825" cy="6854825"/>
          </a:xfrm>
          <a:prstGeom prst="rect">
            <a:avLst/>
          </a:prstGeom>
          <a:noFill/>
          <a:ln w="9525">
            <a:noFill/>
            <a:miter lim="800000"/>
            <a:headEnd/>
            <a:tailEnd/>
          </a:ln>
        </p:spPr>
      </p:pic>
      <p:sp>
        <p:nvSpPr>
          <p:cNvPr id="1460226" name="Rectangle 2"/>
          <p:cNvSpPr>
            <a:spLocks noGrp="1" noChangeArrowheads="1"/>
          </p:cNvSpPr>
          <p:nvPr>
            <p:ph type="ctrTitle"/>
          </p:nvPr>
        </p:nvSpPr>
        <p:spPr>
          <a:xfrm>
            <a:off x="2420938" y="3651250"/>
            <a:ext cx="6265862" cy="457200"/>
          </a:xfrm>
        </p:spPr>
        <p:txBody>
          <a:bodyPr wrap="none" anchor="b">
            <a:spAutoFit/>
          </a:bodyPr>
          <a:lstStyle>
            <a:lvl1pPr algn="r">
              <a:defRPr sz="3000">
                <a:solidFill>
                  <a:srgbClr val="FFFFFF"/>
                </a:solidFill>
              </a:defRPr>
            </a:lvl1pPr>
          </a:lstStyle>
          <a:p>
            <a:r>
              <a:rPr lang="en-US"/>
              <a:t>Click to edit Master title style</a:t>
            </a:r>
          </a:p>
        </p:txBody>
      </p:sp>
      <p:sp>
        <p:nvSpPr>
          <p:cNvPr id="1460227" name="Rectangle 3"/>
          <p:cNvSpPr>
            <a:spLocks noGrp="1" noChangeArrowheads="1"/>
          </p:cNvSpPr>
          <p:nvPr>
            <p:ph type="subTitle" idx="1"/>
          </p:nvPr>
        </p:nvSpPr>
        <p:spPr>
          <a:xfrm>
            <a:off x="2830513" y="4478338"/>
            <a:ext cx="5856287" cy="427037"/>
          </a:xfrm>
        </p:spPr>
        <p:txBody>
          <a:bodyPr wrap="none">
            <a:spAutoFit/>
          </a:bodyPr>
          <a:lstStyle>
            <a:lvl1pPr algn="r">
              <a:defRPr sz="2800">
                <a:solidFill>
                  <a:srgbClr val="FFFFFF"/>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4A666417-C91F-4483-8B9A-AA9F96688A85}"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6BABDEA2-E9F6-4241-B9B0-98A139087959}"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371600"/>
            <a:ext cx="4041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71600"/>
            <a:ext cx="4043362"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86A8E300-E1F6-4A47-AD2E-7521964341B8}"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sldNum" sz="quarter" idx="11"/>
          </p:nvPr>
        </p:nvSpPr>
        <p:spPr>
          <a:ln/>
        </p:spPr>
        <p:txBody>
          <a:bodyPr/>
          <a:lstStyle>
            <a:lvl1pPr>
              <a:defRPr/>
            </a:lvl1pPr>
          </a:lstStyle>
          <a:p>
            <a:pPr>
              <a:defRPr/>
            </a:pPr>
            <a:fld id="{C26E133E-7415-43B5-A7F2-5B6ECA11C911}" type="slidenum">
              <a:rPr lang="en-US"/>
              <a:pPr>
                <a:defRPr/>
              </a:pPr>
              <a:t>‹Nº›</a:t>
            </a:fld>
            <a:endParaRPr lang="en-US"/>
          </a:p>
        </p:txBody>
      </p:sp>
      <p:sp>
        <p:nvSpPr>
          <p:cNvPr id="9"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6AFAD475-6EB3-4813-A46B-0EC652EA0488}" type="slidenum">
              <a:rPr lang="en-US"/>
              <a:pPr>
                <a:defRPr/>
              </a:pPr>
              <a:t>‹Nº›</a:t>
            </a:fld>
            <a:endParaRPr lang="en-US"/>
          </a:p>
        </p:txBody>
      </p:sp>
      <p:sp>
        <p:nvSpPr>
          <p:cNvPr id="5"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A12321E2-7D17-4069-9428-0B8D0F746FD3}" type="slidenum">
              <a:rPr lang="en-US"/>
              <a:pPr>
                <a:defRPr/>
              </a:pPr>
              <a:t>‹Nº›</a:t>
            </a:fld>
            <a:endParaRPr lang="en-US"/>
          </a:p>
        </p:txBody>
      </p:sp>
      <p:sp>
        <p:nvSpPr>
          <p:cNvPr id="4"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D570C277-A75C-43E2-88E5-53258A9974E0}"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3FF7A1A2-C731-4F80-98A7-32D81B62AFEE}"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EBD7F26A-7793-41E6-8044-60995FB101D7}"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4163" y="273050"/>
            <a:ext cx="2058987" cy="5441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26150" cy="5441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DE38ADEB-8A0B-4C1A-B254-616DFD9E4DD1}"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a:t>
            </a:r>
            <a:r>
              <a:rPr lang="en-US" smtClean="0"/>
              <a:t>Parallel Inspector</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96DBF"/>
        </a:solidFill>
        <a:effectLst/>
      </p:bgPr>
    </p:bg>
    <p:spTree>
      <p:nvGrpSpPr>
        <p:cNvPr id="1" name=""/>
        <p:cNvGrpSpPr/>
        <p:nvPr/>
      </p:nvGrpSpPr>
      <p:grpSpPr>
        <a:xfrm>
          <a:off x="0" y="0"/>
          <a:ext cx="0" cy="0"/>
          <a:chOff x="0" y="0"/>
          <a:chExt cx="0" cy="0"/>
        </a:xfrm>
      </p:grpSpPr>
      <p:sp>
        <p:nvSpPr>
          <p:cNvPr id="1459202" name="Rectangle 2"/>
          <p:cNvSpPr>
            <a:spLocks noChangeArrowheads="1"/>
          </p:cNvSpPr>
          <p:nvPr/>
        </p:nvSpPr>
        <p:spPr bwMode="white">
          <a:xfrm>
            <a:off x="3175" y="6029325"/>
            <a:ext cx="9140825" cy="828675"/>
          </a:xfrm>
          <a:prstGeom prst="rect">
            <a:avLst/>
          </a:prstGeom>
          <a:solidFill>
            <a:srgbClr val="0860A8"/>
          </a:solidFill>
          <a:ln w="9525">
            <a:no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027" name="Rectangle 3"/>
          <p:cNvSpPr>
            <a:spLocks noGrp="1" noChangeArrowheads="1"/>
          </p:cNvSpPr>
          <p:nvPr>
            <p:ph type="title"/>
          </p:nvPr>
        </p:nvSpPr>
        <p:spPr bwMode="auto">
          <a:xfrm>
            <a:off x="455613" y="273050"/>
            <a:ext cx="8237537" cy="889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5613" y="1371600"/>
            <a:ext cx="8237537"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 Fourth level</a:t>
            </a:r>
          </a:p>
          <a:p>
            <a:pPr lvl="4"/>
            <a:r>
              <a:rPr lang="en-US" smtClean="0"/>
              <a:t>Fifth level</a:t>
            </a:r>
          </a:p>
        </p:txBody>
      </p:sp>
      <p:sp>
        <p:nvSpPr>
          <p:cNvPr id="1459205" name="Rectangle 5"/>
          <p:cNvSpPr>
            <a:spLocks noChangeArrowheads="1"/>
          </p:cNvSpPr>
          <p:nvPr/>
        </p:nvSpPr>
        <p:spPr bwMode="white">
          <a:xfrm>
            <a:off x="3175" y="6029325"/>
            <a:ext cx="9140825" cy="828675"/>
          </a:xfrm>
          <a:prstGeom prst="rect">
            <a:avLst/>
          </a:prstGeom>
          <a:solidFill>
            <a:srgbClr val="0860A8"/>
          </a:solidFill>
          <a:ln w="9525">
            <a:no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459206" name="Rectangle 6"/>
          <p:cNvSpPr>
            <a:spLocks noGrp="1" noChangeArrowheads="1"/>
          </p:cNvSpPr>
          <p:nvPr>
            <p:ph type="dt" sz="half" idx="2"/>
          </p:nvPr>
        </p:nvSpPr>
        <p:spPr bwMode="auto">
          <a:xfrm>
            <a:off x="1400175" y="6200775"/>
            <a:ext cx="752475" cy="304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defRPr sz="800" b="1">
                <a:solidFill>
                  <a:srgbClr val="FFFFFF"/>
                </a:solidFill>
                <a:effectLst/>
                <a:latin typeface="+mn-lt"/>
              </a:defRPr>
            </a:lvl1pPr>
          </a:lstStyle>
          <a:p>
            <a:pPr>
              <a:defRPr/>
            </a:pPr>
            <a:endParaRPr lang="en-US"/>
          </a:p>
        </p:txBody>
      </p:sp>
      <p:sp>
        <p:nvSpPr>
          <p:cNvPr id="1459207" name="Rectangle 7"/>
          <p:cNvSpPr>
            <a:spLocks noGrp="1" noChangeArrowheads="1"/>
          </p:cNvSpPr>
          <p:nvPr>
            <p:ph type="sldNum" sz="quarter" idx="4"/>
          </p:nvPr>
        </p:nvSpPr>
        <p:spPr bwMode="auto">
          <a:xfrm>
            <a:off x="941388" y="6200775"/>
            <a:ext cx="415925" cy="304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defRPr sz="800" b="1">
                <a:solidFill>
                  <a:srgbClr val="FFFFFF"/>
                </a:solidFill>
                <a:effectLst/>
                <a:latin typeface="+mn-lt"/>
              </a:defRPr>
            </a:lvl1pPr>
          </a:lstStyle>
          <a:p>
            <a:pPr>
              <a:defRPr/>
            </a:pPr>
            <a:fld id="{D142E76E-0290-4A4C-8050-0B5E50AB6B32}" type="slidenum">
              <a:rPr lang="en-US"/>
              <a:pPr>
                <a:defRPr/>
              </a:pPr>
              <a:t>‹Nº›</a:t>
            </a:fld>
            <a:endParaRPr lang="en-US"/>
          </a:p>
        </p:txBody>
      </p:sp>
      <p:pic>
        <p:nvPicPr>
          <p:cNvPr id="1032" name="Picture 8" descr="Intel_white"/>
          <p:cNvPicPr>
            <a:picLocks noChangeAspect="1" noChangeArrowheads="1"/>
          </p:cNvPicPr>
          <p:nvPr/>
        </p:nvPicPr>
        <p:blipFill>
          <a:blip r:embed="rId13" cstate="print"/>
          <a:srcRect/>
          <a:stretch>
            <a:fillRect/>
          </a:stretch>
        </p:blipFill>
        <p:spPr bwMode="invGray">
          <a:xfrm>
            <a:off x="7889875" y="6176963"/>
            <a:ext cx="811213" cy="541337"/>
          </a:xfrm>
          <a:prstGeom prst="rect">
            <a:avLst/>
          </a:prstGeom>
          <a:noFill/>
          <a:ln w="9525">
            <a:noFill/>
            <a:miter lim="800000"/>
            <a:headEnd/>
            <a:tailEnd/>
          </a:ln>
        </p:spPr>
      </p:pic>
      <p:sp>
        <p:nvSpPr>
          <p:cNvPr id="1459209" name="Rectangle 9"/>
          <p:cNvSpPr>
            <a:spLocks noChangeArrowheads="1"/>
          </p:cNvSpPr>
          <p:nvPr/>
        </p:nvSpPr>
        <p:spPr bwMode="auto">
          <a:xfrm>
            <a:off x="666750" y="6550025"/>
            <a:ext cx="6591300" cy="179388"/>
          </a:xfrm>
          <a:prstGeom prst="rect">
            <a:avLst/>
          </a:prstGeom>
          <a:noFill/>
          <a:ln w="50800" algn="ctr">
            <a:noFill/>
            <a:miter lim="800000"/>
            <a:headEnd/>
            <a:tailEnd/>
          </a:ln>
          <a:effectLst/>
        </p:spPr>
        <p:txBody>
          <a:bodyPr>
            <a:spAutoFit/>
          </a:bodyPr>
          <a:lstStyle/>
          <a:p>
            <a:pPr eaLnBrk="0" hangingPunct="0">
              <a:lnSpc>
                <a:spcPct val="95000"/>
              </a:lnSpc>
              <a:defRPr/>
            </a:pPr>
            <a:r>
              <a:rPr lang="en-US" sz="600">
                <a:latin typeface="Verdana" pitchFamily="34" charset="0"/>
              </a:rPr>
              <a:t>Copyright © 2006, Intel Corporation. All rights reserved.  </a:t>
            </a:r>
          </a:p>
        </p:txBody>
      </p:sp>
      <p:pic>
        <p:nvPicPr>
          <p:cNvPr id="1034" name="Picture 10" descr="SW_4c_lrg"/>
          <p:cNvPicPr>
            <a:picLocks noChangeAspect="1" noChangeArrowheads="1"/>
          </p:cNvPicPr>
          <p:nvPr/>
        </p:nvPicPr>
        <p:blipFill>
          <a:blip r:embed="rId14" cstate="print"/>
          <a:srcRect/>
          <a:stretch>
            <a:fillRect/>
          </a:stretch>
        </p:blipFill>
        <p:spPr bwMode="auto">
          <a:xfrm>
            <a:off x="204788" y="6183313"/>
            <a:ext cx="447675" cy="528637"/>
          </a:xfrm>
          <a:prstGeom prst="rect">
            <a:avLst/>
          </a:prstGeom>
          <a:noFill/>
          <a:ln w="9525">
            <a:noFill/>
            <a:miter lim="800000"/>
            <a:headEnd/>
            <a:tailEnd/>
          </a:ln>
        </p:spPr>
      </p:pic>
      <p:sp>
        <p:nvSpPr>
          <p:cNvPr id="1459211" name="Rectangle 11"/>
          <p:cNvSpPr>
            <a:spLocks noGrp="1" noChangeArrowheads="1"/>
          </p:cNvSpPr>
          <p:nvPr>
            <p:ph type="ftr" sz="quarter" idx="3"/>
          </p:nvPr>
        </p:nvSpPr>
        <p:spPr bwMode="auto">
          <a:xfrm>
            <a:off x="3025775" y="5999163"/>
            <a:ext cx="3660775"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1">
                <a:solidFill>
                  <a:schemeClr val="accent1"/>
                </a:solidFill>
                <a:effectLst/>
                <a:latin typeface="+mn-lt"/>
                <a:ea typeface="ＭＳ Ｐゴシック" pitchFamily="34" charset="-128"/>
              </a:defRPr>
            </a:lvl1pPr>
          </a:lstStyle>
          <a:p>
            <a:pPr>
              <a:defRPr/>
            </a:pPr>
            <a:r>
              <a:rPr lang="en-US"/>
              <a:t>Intel® </a:t>
            </a:r>
            <a:r>
              <a:rPr lang="en-US" smtClean="0"/>
              <a:t>Parallel Inspector</a:t>
            </a:r>
            <a:endParaRPr lang="en-US"/>
          </a:p>
        </p:txBody>
      </p:sp>
      <p:sp>
        <p:nvSpPr>
          <p:cNvPr id="1459213" name="Rectangle 13"/>
          <p:cNvSpPr>
            <a:spLocks noChangeArrowheads="1"/>
          </p:cNvSpPr>
          <p:nvPr userDrawn="1"/>
        </p:nvSpPr>
        <p:spPr bwMode="auto">
          <a:xfrm>
            <a:off x="666750" y="6673850"/>
            <a:ext cx="8477250" cy="184150"/>
          </a:xfrm>
          <a:prstGeom prst="rect">
            <a:avLst/>
          </a:prstGeom>
          <a:noFill/>
          <a:ln w="12700">
            <a:noFill/>
            <a:miter lim="800000"/>
            <a:headEnd type="none" w="sm" len="sm"/>
            <a:tailEnd type="none" w="sm" len="sm"/>
          </a:ln>
          <a:effectLst/>
        </p:spPr>
        <p:txBody>
          <a:bodyPr>
            <a:spAutoFit/>
          </a:bodyPr>
          <a:lstStyle/>
          <a:p>
            <a:pPr>
              <a:defRPr/>
            </a:pPr>
            <a:r>
              <a:rPr lang="en-US" sz="600">
                <a:solidFill>
                  <a:srgbClr val="FFFFFF"/>
                </a:solidFill>
                <a:latin typeface="Verdana" pitchFamily="34" charset="0"/>
              </a:rPr>
              <a:t>Intel and the Intel logo are trademarks or registered trademarks of Intel Corporation or its subsidiaries in the United States or other countries. *Other brands and names are the property of their respective owners.</a:t>
            </a:r>
          </a:p>
        </p:txBody>
      </p:sp>
    </p:spTree>
  </p:cSld>
  <p:clrMap bg1="dk2" tx1="lt1" bg2="dk1" tx2="lt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Verdana" pitchFamily="34" charset="0"/>
        </a:defRPr>
      </a:lvl2pPr>
      <a:lvl3pPr algn="l" rtl="0" eaLnBrk="0" fontAlgn="base" hangingPunct="0">
        <a:spcBef>
          <a:spcPct val="0"/>
        </a:spcBef>
        <a:spcAft>
          <a:spcPct val="0"/>
        </a:spcAft>
        <a:defRPr sz="2600" b="1">
          <a:solidFill>
            <a:schemeClr val="tx1"/>
          </a:solidFill>
          <a:latin typeface="Verdana" pitchFamily="34" charset="0"/>
        </a:defRPr>
      </a:lvl3pPr>
      <a:lvl4pPr algn="l" rtl="0" eaLnBrk="0" fontAlgn="base" hangingPunct="0">
        <a:spcBef>
          <a:spcPct val="0"/>
        </a:spcBef>
        <a:spcAft>
          <a:spcPct val="0"/>
        </a:spcAft>
        <a:defRPr sz="2600" b="1">
          <a:solidFill>
            <a:schemeClr val="tx1"/>
          </a:solidFill>
          <a:latin typeface="Verdana" pitchFamily="34" charset="0"/>
        </a:defRPr>
      </a:lvl4pPr>
      <a:lvl5pPr algn="l" rtl="0" eaLnBrk="0" fontAlgn="base" hangingPunct="0">
        <a:spcBef>
          <a:spcPct val="0"/>
        </a:spcBef>
        <a:spcAft>
          <a:spcPct val="0"/>
        </a:spcAft>
        <a:defRPr sz="2600" b="1">
          <a:solidFill>
            <a:schemeClr val="tx1"/>
          </a:solidFill>
          <a:latin typeface="Verdana" pitchFamily="34" charset="0"/>
        </a:defRPr>
      </a:lvl5pPr>
      <a:lvl6pPr marL="457200" algn="l" rtl="0" fontAlgn="base">
        <a:spcBef>
          <a:spcPct val="0"/>
        </a:spcBef>
        <a:spcAft>
          <a:spcPct val="0"/>
        </a:spcAft>
        <a:defRPr sz="2600" b="1">
          <a:solidFill>
            <a:schemeClr val="tx1"/>
          </a:solidFill>
          <a:latin typeface="Verdana" pitchFamily="34" charset="0"/>
        </a:defRPr>
      </a:lvl6pPr>
      <a:lvl7pPr marL="914400" algn="l" rtl="0" fontAlgn="base">
        <a:spcBef>
          <a:spcPct val="0"/>
        </a:spcBef>
        <a:spcAft>
          <a:spcPct val="0"/>
        </a:spcAft>
        <a:defRPr sz="2600" b="1">
          <a:solidFill>
            <a:schemeClr val="tx1"/>
          </a:solidFill>
          <a:latin typeface="Verdana" pitchFamily="34" charset="0"/>
        </a:defRPr>
      </a:lvl7pPr>
      <a:lvl8pPr marL="1371600" algn="l" rtl="0" fontAlgn="base">
        <a:spcBef>
          <a:spcPct val="0"/>
        </a:spcBef>
        <a:spcAft>
          <a:spcPct val="0"/>
        </a:spcAft>
        <a:defRPr sz="2600" b="1">
          <a:solidFill>
            <a:schemeClr val="tx1"/>
          </a:solidFill>
          <a:latin typeface="Verdana" pitchFamily="34" charset="0"/>
        </a:defRPr>
      </a:lvl8pPr>
      <a:lvl9pPr marL="1828800" algn="l" rtl="0" fontAlgn="base">
        <a:spcBef>
          <a:spcPct val="0"/>
        </a:spcBef>
        <a:spcAft>
          <a:spcPct val="0"/>
        </a:spcAft>
        <a:defRPr sz="2600" b="1">
          <a:solidFill>
            <a:schemeClr val="tx1"/>
          </a:solidFill>
          <a:latin typeface="Verdana" pitchFamily="34" charset="0"/>
        </a:defRPr>
      </a:lvl9pPr>
    </p:titleStyle>
    <p:bodyStyle>
      <a:lvl1pPr marL="342900" indent="-342900" algn="l" rtl="0" eaLnBrk="0" fontAlgn="base" hangingPunct="0">
        <a:spcBef>
          <a:spcPct val="60000"/>
        </a:spcBef>
        <a:spcAft>
          <a:spcPct val="0"/>
        </a:spcAft>
        <a:defRPr sz="2000">
          <a:solidFill>
            <a:schemeClr val="tx1"/>
          </a:solidFill>
          <a:latin typeface="+mn-lt"/>
          <a:ea typeface="+mn-ea"/>
          <a:cs typeface="+mn-cs"/>
        </a:defRPr>
      </a:lvl1pPr>
      <a:lvl2pPr marL="246063" indent="-244475" algn="l" rtl="0" eaLnBrk="0" fontAlgn="base" hangingPunct="0">
        <a:spcBef>
          <a:spcPct val="40000"/>
        </a:spcBef>
        <a:spcAft>
          <a:spcPct val="0"/>
        </a:spcAft>
        <a:buFont typeface="Verdana" pitchFamily="34" charset="0"/>
        <a:buChar char="•"/>
        <a:defRPr>
          <a:solidFill>
            <a:schemeClr val="tx1"/>
          </a:solidFill>
          <a:latin typeface="+mn-lt"/>
        </a:defRPr>
      </a:lvl2pPr>
      <a:lvl3pPr marL="571500" indent="-323850" algn="l" rtl="0" eaLnBrk="0" fontAlgn="base" hangingPunct="0">
        <a:spcBef>
          <a:spcPct val="20000"/>
        </a:spcBef>
        <a:spcAft>
          <a:spcPct val="0"/>
        </a:spcAft>
        <a:buChar char="•"/>
        <a:defRPr sz="1600">
          <a:solidFill>
            <a:schemeClr val="tx1"/>
          </a:solidFill>
          <a:latin typeface="+mn-lt"/>
        </a:defRPr>
      </a:lvl3pPr>
      <a:lvl4pPr marL="725488" indent="-152400" algn="l" rtl="0" eaLnBrk="0" fontAlgn="base" hangingPunct="0">
        <a:spcBef>
          <a:spcPct val="20000"/>
        </a:spcBef>
        <a:spcAft>
          <a:spcPct val="0"/>
        </a:spcAft>
        <a:buFont typeface="Verdana" pitchFamily="34" charset="0"/>
        <a:buChar char="•"/>
        <a:defRPr sz="1600">
          <a:solidFill>
            <a:schemeClr val="tx1"/>
          </a:solidFill>
          <a:latin typeface="+mn-lt"/>
        </a:defRPr>
      </a:lvl4pPr>
      <a:lvl5pPr marL="1136650" indent="-409575" algn="l" rtl="0" eaLnBrk="0" fontAlgn="base" hangingPunct="0">
        <a:spcBef>
          <a:spcPct val="20000"/>
        </a:spcBef>
        <a:spcAft>
          <a:spcPct val="0"/>
        </a:spcAft>
        <a:buChar char="•"/>
        <a:defRPr sz="1600">
          <a:solidFill>
            <a:schemeClr val="tx1"/>
          </a:solidFill>
          <a:latin typeface="+mn-lt"/>
        </a:defRPr>
      </a:lvl5pPr>
      <a:lvl6pPr marL="1593850" indent="-409575" algn="l" rtl="0" fontAlgn="base">
        <a:spcBef>
          <a:spcPct val="20000"/>
        </a:spcBef>
        <a:spcAft>
          <a:spcPct val="0"/>
        </a:spcAft>
        <a:buChar char="•"/>
        <a:defRPr sz="1600">
          <a:solidFill>
            <a:schemeClr val="tx1"/>
          </a:solidFill>
          <a:latin typeface="+mn-lt"/>
        </a:defRPr>
      </a:lvl6pPr>
      <a:lvl7pPr marL="2051050" indent="-409575" algn="l" rtl="0" fontAlgn="base">
        <a:spcBef>
          <a:spcPct val="20000"/>
        </a:spcBef>
        <a:spcAft>
          <a:spcPct val="0"/>
        </a:spcAft>
        <a:buChar char="•"/>
        <a:defRPr sz="1600">
          <a:solidFill>
            <a:schemeClr val="tx1"/>
          </a:solidFill>
          <a:latin typeface="+mn-lt"/>
        </a:defRPr>
      </a:lvl7pPr>
      <a:lvl8pPr marL="2508250" indent="-409575" algn="l" rtl="0" fontAlgn="base">
        <a:spcBef>
          <a:spcPct val="20000"/>
        </a:spcBef>
        <a:spcAft>
          <a:spcPct val="0"/>
        </a:spcAft>
        <a:buChar char="•"/>
        <a:defRPr sz="1600">
          <a:solidFill>
            <a:schemeClr val="tx1"/>
          </a:solidFill>
          <a:latin typeface="+mn-lt"/>
        </a:defRPr>
      </a:lvl8pPr>
      <a:lvl9pPr marL="2965450" indent="-409575"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ctrTitle"/>
          </p:nvPr>
        </p:nvSpPr>
        <p:spPr>
          <a:xfrm>
            <a:off x="133350" y="2806700"/>
            <a:ext cx="8686800" cy="914400"/>
          </a:xfrm>
        </p:spPr>
        <p:txBody>
          <a:bodyPr wrap="square"/>
          <a:lstStyle/>
          <a:p>
            <a:pPr eaLnBrk="1" hangingPunct="1"/>
            <a:r>
              <a:rPr lang="es-MX" dirty="0" smtClean="0"/>
              <a:t>Corrigiendo Errores en la </a:t>
            </a:r>
            <a:r>
              <a:rPr lang="es-MX" dirty="0" err="1" smtClean="0"/>
              <a:t>Paralelización</a:t>
            </a:r>
            <a:r>
              <a:rPr lang="es-MX" dirty="0" smtClean="0"/>
              <a:t> </a:t>
            </a:r>
            <a:br>
              <a:rPr lang="es-MX" dirty="0" smtClean="0"/>
            </a:br>
            <a:r>
              <a:rPr lang="es-MX" dirty="0" smtClean="0"/>
              <a:t>con Intel® </a:t>
            </a:r>
            <a:r>
              <a:rPr lang="es-MX" dirty="0" err="1" smtClean="0"/>
              <a:t>Parallel</a:t>
            </a:r>
            <a:r>
              <a:rPr lang="es-MX" dirty="0" smtClean="0"/>
              <a:t> Inspector</a:t>
            </a:r>
            <a:endParaRPr lang="es-MX" sz="2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62BF122C-AF68-49C5-9078-12CB0BD69921}" type="slidenum">
              <a:rPr lang="en-US"/>
              <a:pPr>
                <a:defRPr/>
              </a:pPr>
              <a:t>2</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17411" name="Rectangle 4"/>
          <p:cNvSpPr>
            <a:spLocks noGrp="1" noChangeArrowheads="1"/>
          </p:cNvSpPr>
          <p:nvPr>
            <p:ph type="title"/>
          </p:nvPr>
        </p:nvSpPr>
        <p:spPr/>
        <p:txBody>
          <a:bodyPr/>
          <a:lstStyle/>
          <a:p>
            <a:pPr eaLnBrk="1" hangingPunct="1"/>
            <a:r>
              <a:rPr lang="es-MX" smtClean="0"/>
              <a:t>Objetivos</a:t>
            </a:r>
          </a:p>
        </p:txBody>
      </p:sp>
      <p:sp>
        <p:nvSpPr>
          <p:cNvPr id="17412" name="Rectangle 5"/>
          <p:cNvSpPr>
            <a:spLocks noGrp="1" noChangeArrowheads="1"/>
          </p:cNvSpPr>
          <p:nvPr>
            <p:ph type="body" idx="1"/>
          </p:nvPr>
        </p:nvSpPr>
        <p:spPr/>
        <p:txBody>
          <a:bodyPr/>
          <a:lstStyle/>
          <a:p>
            <a:pPr marL="0" indent="0" eaLnBrk="1" hangingPunct="1"/>
            <a:r>
              <a:rPr lang="es-MX" smtClean="0"/>
              <a:t>Al término de este módulo, será capaz de:</a:t>
            </a:r>
          </a:p>
          <a:p>
            <a:pPr lvl="1" eaLnBrk="1" hangingPunct="1"/>
            <a:r>
              <a:rPr lang="es-MX" smtClean="0"/>
              <a:t>Usar Parallel Inspector para detectar e identificar una variedad de problemas de correctud de la paralelización en aplicaciones con hilos</a:t>
            </a:r>
          </a:p>
          <a:p>
            <a:pPr lvl="1" eaLnBrk="1" hangingPunct="1"/>
            <a:r>
              <a:rPr lang="es-MX" smtClean="0"/>
              <a:t>Determinar si las funciones de librería son “thread-safe”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80D716E3-6DE1-463D-88A3-1E1BD684C7D1}" type="slidenum">
              <a:rPr lang="en-US"/>
              <a:pPr>
                <a:defRPr/>
              </a:pPr>
              <a:t>3</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19459" name="Rectangle 4"/>
          <p:cNvSpPr>
            <a:spLocks noGrp="1" noChangeArrowheads="1"/>
          </p:cNvSpPr>
          <p:nvPr>
            <p:ph type="title"/>
          </p:nvPr>
        </p:nvSpPr>
        <p:spPr/>
        <p:txBody>
          <a:bodyPr/>
          <a:lstStyle/>
          <a:p>
            <a:pPr eaLnBrk="1" hangingPunct="1"/>
            <a:r>
              <a:rPr lang="es-MX" smtClean="0"/>
              <a:t>Agenda</a:t>
            </a:r>
          </a:p>
        </p:txBody>
      </p:sp>
      <p:sp>
        <p:nvSpPr>
          <p:cNvPr id="19460" name="Rectangle 5"/>
          <p:cNvSpPr>
            <a:spLocks noGrp="1" noChangeArrowheads="1"/>
          </p:cNvSpPr>
          <p:nvPr>
            <p:ph type="body" idx="1"/>
          </p:nvPr>
        </p:nvSpPr>
        <p:spPr/>
        <p:txBody>
          <a:bodyPr/>
          <a:lstStyle/>
          <a:p>
            <a:pPr marL="0" indent="0" eaLnBrk="1" hangingPunct="1"/>
            <a:r>
              <a:rPr lang="es-MX" altLang="zh-CN" smtClean="0">
                <a:ea typeface="SimSun"/>
                <a:cs typeface="SimSun"/>
              </a:rPr>
              <a:t>¿Qué es Intel® Parallel Inspector?</a:t>
            </a:r>
          </a:p>
          <a:p>
            <a:pPr marL="0" indent="0" eaLnBrk="1" hangingPunct="1"/>
            <a:r>
              <a:rPr lang="es-MX" altLang="zh-CN" smtClean="0">
                <a:ea typeface="SimSun"/>
                <a:cs typeface="SimSun"/>
              </a:rPr>
              <a:t>Detectando condiciones de concurso</a:t>
            </a:r>
          </a:p>
          <a:p>
            <a:pPr marL="0" indent="0" eaLnBrk="1" hangingPunct="1"/>
            <a:r>
              <a:rPr lang="es-MX" altLang="zh-CN" smtClean="0">
                <a:ea typeface="SimSun"/>
                <a:cs typeface="SimSun"/>
              </a:rPr>
              <a:t>Detectando interbloqueos potenciales</a:t>
            </a:r>
          </a:p>
          <a:p>
            <a:pPr marL="0" indent="0" eaLnBrk="1" hangingPunct="1"/>
            <a:r>
              <a:rPr lang="es-MX" altLang="zh-CN" smtClean="0">
                <a:ea typeface="SimSun"/>
                <a:cs typeface="SimSun"/>
              </a:rPr>
              <a:t>Verificar si las librerías son “thread-safety”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s-MX" dirty="0" smtClean="0"/>
              <a:t>Motivación</a:t>
            </a:r>
          </a:p>
        </p:txBody>
      </p:sp>
      <p:sp>
        <p:nvSpPr>
          <p:cNvPr id="21506" name="Rectangle 3"/>
          <p:cNvSpPr>
            <a:spLocks noGrp="1" noChangeArrowheads="1"/>
          </p:cNvSpPr>
          <p:nvPr>
            <p:ph type="body" idx="1"/>
          </p:nvPr>
        </p:nvSpPr>
        <p:spPr/>
        <p:txBody>
          <a:bodyPr/>
          <a:lstStyle/>
          <a:p>
            <a:r>
              <a:rPr lang="es-MX" dirty="0" smtClean="0"/>
              <a:t>Desarrollar aplicaciones con hilos puede ser una tarea completa</a:t>
            </a:r>
          </a:p>
          <a:p>
            <a:r>
              <a:rPr lang="es-MX" dirty="0" smtClean="0"/>
              <a:t>Nuevos problemas a causa de la interacción entre hilos concurrentes</a:t>
            </a:r>
          </a:p>
          <a:p>
            <a:pPr lvl="1"/>
            <a:r>
              <a:rPr lang="es-MX" dirty="0" smtClean="0"/>
              <a:t>Condiciones de concurso o conflictos en el almacenamiento</a:t>
            </a:r>
          </a:p>
          <a:p>
            <a:pPr lvl="2"/>
            <a:r>
              <a:rPr lang="es-MX" dirty="0" smtClean="0"/>
              <a:t>Más de un hilo accede memoria sin sincronización</a:t>
            </a:r>
          </a:p>
          <a:p>
            <a:pPr lvl="1"/>
            <a:r>
              <a:rPr lang="es-MX" dirty="0" err="1" smtClean="0"/>
              <a:t>Deadlocks</a:t>
            </a:r>
            <a:endParaRPr lang="es-MX" dirty="0" smtClean="0"/>
          </a:p>
          <a:p>
            <a:pPr lvl="2"/>
            <a:r>
              <a:rPr lang="es-MX" dirty="0" smtClean="0"/>
              <a:t>Un hilo espera un evento que nunca sucederá</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3939207C-6CA1-44E9-AC0E-20319D2BACEF}" type="slidenum">
              <a:rPr lang="en-US"/>
              <a:pPr>
                <a:defRPr/>
              </a:pPr>
              <a:t>5</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23555" name="Rectangle 4"/>
          <p:cNvSpPr>
            <a:spLocks noGrp="1" noChangeArrowheads="1"/>
          </p:cNvSpPr>
          <p:nvPr>
            <p:ph type="title"/>
          </p:nvPr>
        </p:nvSpPr>
        <p:spPr/>
        <p:txBody>
          <a:bodyPr/>
          <a:lstStyle/>
          <a:p>
            <a:pPr eaLnBrk="1" hangingPunct="1"/>
            <a:r>
              <a:rPr lang="es-MX" dirty="0" smtClean="0"/>
              <a:t>Intel® </a:t>
            </a:r>
            <a:r>
              <a:rPr lang="es-MX" dirty="0" err="1" smtClean="0"/>
              <a:t>Parallel</a:t>
            </a:r>
            <a:r>
              <a:rPr lang="es-MX" dirty="0" smtClean="0"/>
              <a:t> Inspector</a:t>
            </a:r>
          </a:p>
        </p:txBody>
      </p:sp>
      <p:sp>
        <p:nvSpPr>
          <p:cNvPr id="23556" name="Rectangle 5"/>
          <p:cNvSpPr>
            <a:spLocks noGrp="1" noChangeArrowheads="1"/>
          </p:cNvSpPr>
          <p:nvPr>
            <p:ph type="body" idx="1"/>
          </p:nvPr>
        </p:nvSpPr>
        <p:spPr/>
        <p:txBody>
          <a:bodyPr/>
          <a:lstStyle/>
          <a:p>
            <a:pPr marL="0" indent="0" eaLnBrk="1" hangingPunct="1"/>
            <a:r>
              <a:rPr lang="es-MX" dirty="0" smtClean="0"/>
              <a:t>Herramienta de depuración para software </a:t>
            </a:r>
            <a:r>
              <a:rPr lang="es-MX" dirty="0" err="1" smtClean="0"/>
              <a:t>multihilos</a:t>
            </a:r>
            <a:endParaRPr lang="es-MX" dirty="0" smtClean="0"/>
          </a:p>
          <a:p>
            <a:pPr lvl="1" eaLnBrk="1" hangingPunct="1"/>
            <a:r>
              <a:rPr lang="es-MX" dirty="0" smtClean="0"/>
              <a:t>Complemento de Microsoft* Visual Studio*</a:t>
            </a:r>
          </a:p>
          <a:p>
            <a:pPr marL="0" indent="0" eaLnBrk="1" hangingPunct="1"/>
            <a:r>
              <a:rPr lang="es-MX" dirty="0" smtClean="0"/>
              <a:t>Encuentra errores en software </a:t>
            </a:r>
            <a:r>
              <a:rPr lang="es-MX" dirty="0" err="1" smtClean="0"/>
              <a:t>multihilos</a:t>
            </a:r>
            <a:endParaRPr lang="es-MX" dirty="0" smtClean="0"/>
          </a:p>
          <a:p>
            <a:pPr marL="0" indent="0"/>
            <a:r>
              <a:rPr lang="es-MX" dirty="0" smtClean="0"/>
              <a:t>Localiza los errores rápidamente que pueden llevar días usando métodos y herramientas tradicionales</a:t>
            </a:r>
          </a:p>
          <a:p>
            <a:pPr lvl="1"/>
            <a:r>
              <a:rPr lang="es-MX" dirty="0" smtClean="0"/>
              <a:t>Aísla problemas, no los síntomas</a:t>
            </a:r>
          </a:p>
          <a:p>
            <a:pPr lvl="1"/>
            <a:r>
              <a:rPr lang="es-MX" dirty="0" smtClean="0"/>
              <a:t>Un error no tiene que ocurrir para encontrarlo</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4"/>
          <p:cNvSpPr>
            <a:spLocks noGrp="1" noChangeArrowheads="1"/>
          </p:cNvSpPr>
          <p:nvPr>
            <p:ph type="title"/>
          </p:nvPr>
        </p:nvSpPr>
        <p:spPr/>
        <p:txBody>
          <a:bodyPr/>
          <a:lstStyle/>
          <a:p>
            <a:pPr eaLnBrk="1" hangingPunct="1"/>
            <a:r>
              <a:rPr lang="es-MX" dirty="0" smtClean="0"/>
              <a:t>Características de Intel® </a:t>
            </a:r>
            <a:r>
              <a:rPr lang="es-MX" dirty="0" err="1" smtClean="0"/>
              <a:t>Parallel</a:t>
            </a:r>
            <a:r>
              <a:rPr lang="es-MX" dirty="0" smtClean="0"/>
              <a:t> Inspector</a:t>
            </a:r>
          </a:p>
        </p:txBody>
      </p:sp>
      <p:sp>
        <p:nvSpPr>
          <p:cNvPr id="25602" name="Rectangle 5"/>
          <p:cNvSpPr>
            <a:spLocks noGrp="1" noChangeArrowheads="1"/>
          </p:cNvSpPr>
          <p:nvPr>
            <p:ph type="body" idx="1"/>
          </p:nvPr>
        </p:nvSpPr>
        <p:spPr/>
        <p:txBody>
          <a:bodyPr/>
          <a:lstStyle/>
          <a:p>
            <a:pPr marL="0" indent="0" eaLnBrk="1" hangingPunct="1"/>
            <a:r>
              <a:rPr lang="es-MX" dirty="0" smtClean="0"/>
              <a:t>Soporta </a:t>
            </a:r>
            <a:r>
              <a:rPr lang="es-MX" dirty="0" smtClean="0"/>
              <a:t>diferentes compiladores</a:t>
            </a:r>
          </a:p>
          <a:p>
            <a:pPr lvl="1" eaLnBrk="1" hangingPunct="1"/>
            <a:r>
              <a:rPr lang="es-MX" dirty="0" smtClean="0"/>
              <a:t>GNU C</a:t>
            </a:r>
          </a:p>
          <a:p>
            <a:pPr lvl="1" eaLnBrk="1" hangingPunct="1"/>
            <a:r>
              <a:rPr lang="es-MX" dirty="0" smtClean="0"/>
              <a:t>Microsoft</a:t>
            </a:r>
            <a:r>
              <a:rPr lang="es-MX" dirty="0" smtClean="0"/>
              <a:t>* Visual* C++ .NET*</a:t>
            </a:r>
          </a:p>
          <a:p>
            <a:pPr lvl="1" eaLnBrk="1" hangingPunct="1"/>
            <a:r>
              <a:rPr lang="es-MX" dirty="0" smtClean="0"/>
              <a:t>Intel </a:t>
            </a:r>
            <a:r>
              <a:rPr lang="es-MX" dirty="0" err="1" smtClean="0"/>
              <a:t>Parallel</a:t>
            </a:r>
            <a:r>
              <a:rPr lang="es-MX" dirty="0" smtClean="0"/>
              <a:t> </a:t>
            </a:r>
            <a:r>
              <a:rPr lang="es-MX" dirty="0" err="1" smtClean="0"/>
              <a:t>Composer</a:t>
            </a:r>
            <a:endParaRPr lang="es-MX" dirty="0" smtClean="0"/>
          </a:p>
          <a:p>
            <a:pPr marL="0" indent="0"/>
            <a:r>
              <a:rPr lang="es-MX" dirty="0" smtClean="0"/>
              <a:t>Ver código fuente para diagnósticos</a:t>
            </a:r>
          </a:p>
          <a:p>
            <a:pPr marL="0" indent="0"/>
            <a:r>
              <a:rPr lang="es-MX" dirty="0" smtClean="0"/>
              <a:t>Ayuda de Un-</a:t>
            </a:r>
            <a:r>
              <a:rPr lang="es-MX" dirty="0" err="1" smtClean="0"/>
              <a:t>click</a:t>
            </a:r>
            <a:r>
              <a:rPr lang="es-MX" dirty="0" smtClean="0"/>
              <a:t> para diagnósticos</a:t>
            </a:r>
          </a:p>
          <a:p>
            <a:pPr lvl="1"/>
            <a:r>
              <a:rPr lang="es-MX" dirty="0" smtClean="0"/>
              <a:t>Posibles causas y sugerencias para solucionarlo</a:t>
            </a:r>
          </a:p>
        </p:txBody>
      </p:sp>
      <p:sp>
        <p:nvSpPr>
          <p:cNvPr id="4" name="Slide Number Placeholder 4"/>
          <p:cNvSpPr>
            <a:spLocks noGrp="1"/>
          </p:cNvSpPr>
          <p:nvPr>
            <p:ph type="sldNum" sz="quarter" idx="11"/>
          </p:nvPr>
        </p:nvSpPr>
        <p:spPr/>
        <p:txBody>
          <a:bodyPr/>
          <a:lstStyle/>
          <a:p>
            <a:pPr>
              <a:defRPr/>
            </a:pPr>
            <a:fld id="{10AF9730-C402-4893-BCA5-8FE282A698C5}" type="slidenum">
              <a:rPr lang="en-US" smtClean="0"/>
              <a:pPr>
                <a:defRPr/>
              </a:pPr>
              <a:t>6</a:t>
            </a:fld>
            <a:endParaRPr lang="en-US"/>
          </a:p>
        </p:txBody>
      </p:sp>
      <p:sp>
        <p:nvSpPr>
          <p:cNvPr id="5" name="Footer Placeholder 5"/>
          <p:cNvSpPr>
            <a:spLocks noGrp="1"/>
          </p:cNvSpPr>
          <p:nvPr>
            <p:ph type="ftr" sz="quarter" idx="12"/>
          </p:nvPr>
        </p:nvSpPr>
        <p:spPr/>
        <p:txBody>
          <a:bodyPr/>
          <a:lstStyle/>
          <a:p>
            <a:pPr>
              <a:defRPr/>
            </a:pPr>
            <a:r>
              <a:rPr lang="en-US" smtClean="0"/>
              <a:t>Intel® Parallel Inspector</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fld id="{A4A25B36-8670-4020-9581-7AD84318CCE9}" type="slidenum">
              <a:rPr lang="en-US"/>
              <a:pPr>
                <a:defRPr/>
              </a:pPr>
              <a:t>7</a:t>
            </a:fld>
            <a:endParaRPr lang="en-US"/>
          </a:p>
        </p:txBody>
      </p:sp>
      <p:sp>
        <p:nvSpPr>
          <p:cNvPr id="6"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27651" name="Rectangle 2"/>
          <p:cNvSpPr>
            <a:spLocks noGrp="1" noChangeArrowheads="1"/>
          </p:cNvSpPr>
          <p:nvPr>
            <p:ph type="title"/>
          </p:nvPr>
        </p:nvSpPr>
        <p:spPr/>
        <p:txBody>
          <a:bodyPr/>
          <a:lstStyle/>
          <a:p>
            <a:pPr eaLnBrk="1" hangingPunct="1"/>
            <a:r>
              <a:rPr lang="es-MX" dirty="0" err="1" smtClean="0"/>
              <a:t>Parallel</a:t>
            </a:r>
            <a:r>
              <a:rPr lang="es-MX" dirty="0" smtClean="0"/>
              <a:t> Inspector: Análisis </a:t>
            </a:r>
          </a:p>
        </p:txBody>
      </p:sp>
      <p:sp>
        <p:nvSpPr>
          <p:cNvPr id="27652" name="Rectangle 3"/>
          <p:cNvSpPr>
            <a:spLocks noGrp="1" noChangeArrowheads="1"/>
          </p:cNvSpPr>
          <p:nvPr>
            <p:ph type="body" idx="1"/>
          </p:nvPr>
        </p:nvSpPr>
        <p:spPr/>
        <p:txBody>
          <a:bodyPr/>
          <a:lstStyle/>
          <a:p>
            <a:pPr marL="0" indent="0"/>
            <a:r>
              <a:rPr lang="es-MX" dirty="0" smtClean="0"/>
              <a:t>Dinámico como se ejecuta el software</a:t>
            </a:r>
          </a:p>
          <a:p>
            <a:pPr lvl="1"/>
            <a:r>
              <a:rPr lang="es-MX" dirty="0" smtClean="0"/>
              <a:t>Datos (</a:t>
            </a:r>
            <a:r>
              <a:rPr lang="es-MX" dirty="0" err="1" smtClean="0"/>
              <a:t>workload</a:t>
            </a:r>
            <a:r>
              <a:rPr lang="es-MX" dirty="0" smtClean="0"/>
              <a:t>) – arrojados por la ejecución</a:t>
            </a:r>
          </a:p>
          <a:p>
            <a:pPr marL="0" indent="0"/>
            <a:r>
              <a:rPr lang="es-MX" dirty="0" smtClean="0"/>
              <a:t>Incluye monitoreo de:</a:t>
            </a:r>
          </a:p>
          <a:p>
            <a:pPr lvl="1"/>
            <a:r>
              <a:rPr lang="es-MX" dirty="0" smtClean="0"/>
              <a:t>Hilos y </a:t>
            </a:r>
            <a:r>
              <a:rPr lang="es-MX" dirty="0" err="1" smtClean="0"/>
              <a:t>APIs</a:t>
            </a:r>
            <a:r>
              <a:rPr lang="es-MX" dirty="0" smtClean="0"/>
              <a:t> de Sincronización usadas</a:t>
            </a:r>
          </a:p>
          <a:p>
            <a:pPr lvl="1"/>
            <a:r>
              <a:rPr lang="es-MX" dirty="0" smtClean="0"/>
              <a:t>Orden de ejecución de hilos</a:t>
            </a:r>
          </a:p>
          <a:p>
            <a:pPr lvl="2"/>
            <a:r>
              <a:rPr lang="es-MX" dirty="0" smtClean="0"/>
              <a:t>El planificador impacta en los resultados</a:t>
            </a:r>
          </a:p>
          <a:p>
            <a:pPr lvl="1"/>
            <a:r>
              <a:rPr lang="es-MX" dirty="0" smtClean="0"/>
              <a:t>Accesos a memoria entre hilos</a:t>
            </a:r>
          </a:p>
          <a:p>
            <a:pPr marL="0" indent="0" eaLnBrk="1" hangingPunct="1"/>
            <a:endParaRPr lang="es-MX" dirty="0" smtClean="0"/>
          </a:p>
        </p:txBody>
      </p:sp>
      <p:sp>
        <p:nvSpPr>
          <p:cNvPr id="27653" name="Text Box 4"/>
          <p:cNvSpPr txBox="1">
            <a:spLocks noChangeArrowheads="1"/>
          </p:cNvSpPr>
          <p:nvPr/>
        </p:nvSpPr>
        <p:spPr bwMode="auto">
          <a:xfrm>
            <a:off x="1019175" y="5064125"/>
            <a:ext cx="6915150" cy="485775"/>
          </a:xfrm>
          <a:prstGeom prst="rect">
            <a:avLst/>
          </a:prstGeom>
          <a:solidFill>
            <a:srgbClr val="FF9900">
              <a:alpha val="79999"/>
            </a:srgbClr>
          </a:solidFill>
          <a:ln w="28575">
            <a:solidFill>
              <a:srgbClr val="FF9900"/>
            </a:solidFill>
            <a:miter lim="800000"/>
            <a:headEnd/>
            <a:tailEnd/>
          </a:ln>
        </p:spPr>
        <p:txBody>
          <a:bodyPr>
            <a:spAutoFit/>
          </a:bodyPr>
          <a:lstStyle/>
          <a:p>
            <a:pPr algn="ctr" eaLnBrk="0" hangingPunct="0">
              <a:spcBef>
                <a:spcPct val="50000"/>
              </a:spcBef>
            </a:pPr>
            <a:r>
              <a:rPr lang="es-MX" sz="2400" b="1"/>
              <a:t>El código debe ejecutarse para ser analizado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s-MX" dirty="0" err="1" smtClean="0"/>
              <a:t>Parallel</a:t>
            </a:r>
            <a:r>
              <a:rPr lang="es-MX" dirty="0" smtClean="0"/>
              <a:t> Inspector: Antes de Comenzar</a:t>
            </a:r>
          </a:p>
        </p:txBody>
      </p:sp>
      <p:sp>
        <p:nvSpPr>
          <p:cNvPr id="29698" name="Rectangle 3"/>
          <p:cNvSpPr>
            <a:spLocks noGrp="1" noChangeArrowheads="1"/>
          </p:cNvSpPr>
          <p:nvPr>
            <p:ph type="body" idx="1"/>
          </p:nvPr>
        </p:nvSpPr>
        <p:spPr/>
        <p:txBody>
          <a:bodyPr/>
          <a:lstStyle/>
          <a:p>
            <a:r>
              <a:rPr lang="es-MX" dirty="0" smtClean="0"/>
              <a:t>Instrumentación: </a:t>
            </a:r>
            <a:r>
              <a:rPr lang="es-MX" dirty="0" err="1" smtClean="0"/>
              <a:t>background</a:t>
            </a:r>
            <a:endParaRPr lang="es-MX" dirty="0" smtClean="0"/>
          </a:p>
          <a:p>
            <a:pPr lvl="1"/>
            <a:r>
              <a:rPr lang="es-MX" dirty="0" smtClean="0"/>
              <a:t>Añade llamadas a la librería para registrar información</a:t>
            </a:r>
          </a:p>
          <a:p>
            <a:pPr lvl="2"/>
            <a:r>
              <a:rPr lang="es-MX" dirty="0" smtClean="0"/>
              <a:t>Hilos y </a:t>
            </a:r>
            <a:r>
              <a:rPr lang="es-MX" dirty="0" err="1" smtClean="0"/>
              <a:t>APIs</a:t>
            </a:r>
            <a:r>
              <a:rPr lang="es-MX" dirty="0" smtClean="0"/>
              <a:t> de sincronización</a:t>
            </a:r>
          </a:p>
          <a:p>
            <a:pPr lvl="2"/>
            <a:r>
              <a:rPr lang="es-MX" dirty="0" smtClean="0"/>
              <a:t>Accesos a memoria</a:t>
            </a:r>
          </a:p>
          <a:p>
            <a:pPr lvl="1"/>
            <a:r>
              <a:rPr lang="es-MX" dirty="0" smtClean="0"/>
              <a:t>Incrementa el </a:t>
            </a:r>
            <a:r>
              <a:rPr lang="es-MX" b="1" i="1" dirty="0" smtClean="0">
                <a:solidFill>
                  <a:schemeClr val="tx2"/>
                </a:solidFill>
              </a:rPr>
              <a:t>tiempo</a:t>
            </a:r>
            <a:r>
              <a:rPr lang="es-MX" dirty="0" smtClean="0"/>
              <a:t> y </a:t>
            </a:r>
            <a:r>
              <a:rPr lang="es-MX" b="1" i="1" dirty="0" smtClean="0">
                <a:solidFill>
                  <a:schemeClr val="tx2"/>
                </a:solidFill>
              </a:rPr>
              <a:t>tamaño</a:t>
            </a:r>
            <a:r>
              <a:rPr lang="es-MX" dirty="0" smtClean="0"/>
              <a:t> de ejecución</a:t>
            </a:r>
            <a:endParaRPr lang="es-MX" b="1" i="1" dirty="0" smtClean="0">
              <a:solidFill>
                <a:schemeClr val="tx2"/>
              </a:solidFill>
            </a:endParaRPr>
          </a:p>
          <a:p>
            <a:r>
              <a:rPr lang="es-MX" dirty="0" smtClean="0"/>
              <a:t>Usar conjuntos de datos </a:t>
            </a:r>
            <a:r>
              <a:rPr lang="es-MX" b="1" i="1" dirty="0" smtClean="0">
                <a:solidFill>
                  <a:schemeClr val="tx2"/>
                </a:solidFill>
              </a:rPr>
              <a:t>pequeños</a:t>
            </a:r>
          </a:p>
          <a:p>
            <a:pPr lvl="1"/>
            <a:r>
              <a:rPr lang="es-MX" dirty="0" smtClean="0"/>
              <a:t>El tiempo y espacio de ejecución se </a:t>
            </a:r>
            <a:r>
              <a:rPr lang="es-MX" b="1" dirty="0" smtClean="0">
                <a:solidFill>
                  <a:schemeClr val="tx2"/>
                </a:solidFill>
              </a:rPr>
              <a:t>expande</a:t>
            </a:r>
          </a:p>
          <a:p>
            <a:pPr lvl="1"/>
            <a:r>
              <a:rPr lang="es-MX" dirty="0" smtClean="0"/>
              <a:t>Múltiples ejecuciones sobre diferentes rutas dan mejores resultados</a:t>
            </a:r>
          </a:p>
        </p:txBody>
      </p:sp>
      <p:sp>
        <p:nvSpPr>
          <p:cNvPr id="86020" name="AutoShape 4"/>
          <p:cNvSpPr>
            <a:spLocks noChangeArrowheads="1"/>
          </p:cNvSpPr>
          <p:nvPr/>
        </p:nvSpPr>
        <p:spPr bwMode="auto">
          <a:xfrm>
            <a:off x="411163" y="4965700"/>
            <a:ext cx="8197850" cy="620713"/>
          </a:xfrm>
          <a:prstGeom prst="roundRect">
            <a:avLst>
              <a:gd name="adj" fmla="val 50000"/>
            </a:avLst>
          </a:prstGeom>
          <a:solidFill>
            <a:srgbClr val="FF9900"/>
          </a:solidFill>
          <a:ln w="12700">
            <a:solidFill>
              <a:srgbClr val="FF9900"/>
            </a:solidFill>
            <a:round/>
            <a:headEnd type="none" w="sm" len="sm"/>
            <a:tailEnd type="none" w="sm" len="sm"/>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s-MX" sz="2400" b="1">
                <a:solidFill>
                  <a:srgbClr val="000000"/>
                </a:solidFill>
                <a:effectLst>
                  <a:outerShdw blurRad="38100" dist="38100" dir="2700000" algn="tl">
                    <a:srgbClr val="FFFFFF"/>
                  </a:outerShdw>
                </a:effectLst>
                <a:latin typeface="Arial" charset="0"/>
                <a:sym typeface="Wingdings" pitchFamily="2" charset="2"/>
              </a:rPr>
              <a:t>La selección de carga de trabajo es importante</a:t>
            </a:r>
            <a:endParaRPr lang="es-MX" sz="2400" b="1">
              <a:solidFill>
                <a:srgbClr val="000000"/>
              </a:solidFill>
              <a:latin typeface="Arial" charset="0"/>
              <a:sym typeface="Wingdings" pitchFamily="2" charset="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s-MX" dirty="0" smtClean="0"/>
              <a:t>Consejos para la Carga de Trabajo</a:t>
            </a:r>
          </a:p>
        </p:txBody>
      </p:sp>
      <p:sp>
        <p:nvSpPr>
          <p:cNvPr id="31746" name="Rectangle 3"/>
          <p:cNvSpPr>
            <a:spLocks noGrp="1" noChangeArrowheads="1"/>
          </p:cNvSpPr>
          <p:nvPr>
            <p:ph type="body" idx="1"/>
          </p:nvPr>
        </p:nvSpPr>
        <p:spPr/>
        <p:txBody>
          <a:bodyPr/>
          <a:lstStyle/>
          <a:p>
            <a:r>
              <a:rPr lang="es-MX" dirty="0" smtClean="0"/>
              <a:t>Ejecutar el código problema una vez por hilo a identificarse</a:t>
            </a:r>
          </a:p>
          <a:p>
            <a:r>
              <a:rPr lang="es-MX" dirty="0" smtClean="0"/>
              <a:t>Utilizar el conjunto de datos de trabajo lo más pequeño posible</a:t>
            </a:r>
          </a:p>
          <a:p>
            <a:pPr lvl="1"/>
            <a:r>
              <a:rPr lang="es-MX" dirty="0" smtClean="0"/>
              <a:t>Minimizar el tamaño del conjunto de datos</a:t>
            </a:r>
          </a:p>
          <a:p>
            <a:pPr lvl="2"/>
            <a:r>
              <a:rPr lang="es-MX" dirty="0" smtClean="0"/>
              <a:t>Tamaños de imágenes más pequeños</a:t>
            </a:r>
          </a:p>
          <a:p>
            <a:pPr lvl="1"/>
            <a:r>
              <a:rPr lang="es-MX" dirty="0" smtClean="0"/>
              <a:t>Minimizar iteraciones de ciclos o escalas de tiempo</a:t>
            </a:r>
          </a:p>
          <a:p>
            <a:pPr lvl="2"/>
            <a:r>
              <a:rPr lang="es-MX" dirty="0" smtClean="0"/>
              <a:t>Simula minutos en vez de días</a:t>
            </a:r>
          </a:p>
          <a:p>
            <a:pPr lvl="1"/>
            <a:r>
              <a:rPr lang="es-MX" dirty="0" smtClean="0"/>
              <a:t>Minimizar tasas de actualización</a:t>
            </a:r>
          </a:p>
          <a:p>
            <a:pPr lvl="2"/>
            <a:r>
              <a:rPr lang="es-MX" dirty="0" smtClean="0"/>
              <a:t>Menos cuadros por segundo</a:t>
            </a:r>
          </a:p>
        </p:txBody>
      </p:sp>
      <p:sp>
        <p:nvSpPr>
          <p:cNvPr id="118788" name="AutoShape 4"/>
          <p:cNvSpPr>
            <a:spLocks noChangeArrowheads="1"/>
          </p:cNvSpPr>
          <p:nvPr/>
        </p:nvSpPr>
        <p:spPr bwMode="auto">
          <a:xfrm>
            <a:off x="700088" y="5110163"/>
            <a:ext cx="7916862" cy="620712"/>
          </a:xfrm>
          <a:prstGeom prst="roundRect">
            <a:avLst>
              <a:gd name="adj" fmla="val 50000"/>
            </a:avLst>
          </a:prstGeom>
          <a:solidFill>
            <a:srgbClr val="FF9900"/>
          </a:solidFill>
          <a:ln w="12700">
            <a:solidFill>
              <a:srgbClr val="FF9900"/>
            </a:solidFill>
            <a:round/>
            <a:headEnd type="none" w="sm" len="sm"/>
            <a:tailEnd type="none" w="sm" len="sm"/>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s-MX" sz="2400" b="1">
                <a:solidFill>
                  <a:srgbClr val="000000"/>
                </a:solidFill>
                <a:effectLst>
                  <a:outerShdw blurRad="38100" dist="38100" dir="2700000" algn="tl">
                    <a:srgbClr val="FFFFFF"/>
                  </a:outerShdw>
                </a:effectLst>
                <a:latin typeface="Arial" charset="0"/>
              </a:rPr>
              <a:t>Encuentra errores de paralelización más rápido</a:t>
            </a:r>
            <a:endParaRPr lang="es-MX" sz="1400" b="1">
              <a:solidFill>
                <a:srgbClr val="000000"/>
              </a:solidFill>
              <a:effectLst>
                <a:outerShdw blurRad="38100" dist="38100" dir="2700000" algn="tl">
                  <a:srgbClr val="FFFFFF"/>
                </a:outerShdw>
              </a:effectLst>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EF1BBB92-A354-49CC-BC90-CF75AF66E4A9}" type="slidenum">
              <a:rPr lang="en-US"/>
              <a:pPr>
                <a:defRPr/>
              </a:pPr>
              <a:t>10</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33795" name="Rectangle 4"/>
          <p:cNvSpPr>
            <a:spLocks noGrp="1" noChangeArrowheads="1"/>
          </p:cNvSpPr>
          <p:nvPr>
            <p:ph type="title"/>
          </p:nvPr>
        </p:nvSpPr>
        <p:spPr/>
        <p:txBody>
          <a:bodyPr/>
          <a:lstStyle/>
          <a:p>
            <a:pPr eaLnBrk="1" hangingPunct="1"/>
            <a:r>
              <a:rPr lang="es-MX" dirty="0" smtClean="0"/>
              <a:t>Compilando para el </a:t>
            </a:r>
            <a:r>
              <a:rPr lang="es-MX" dirty="0" err="1" smtClean="0"/>
              <a:t>Parallel</a:t>
            </a:r>
            <a:r>
              <a:rPr lang="es-MX" dirty="0" smtClean="0"/>
              <a:t> Inspector</a:t>
            </a:r>
          </a:p>
        </p:txBody>
      </p:sp>
      <p:sp>
        <p:nvSpPr>
          <p:cNvPr id="33796" name="Rectangle 5"/>
          <p:cNvSpPr>
            <a:spLocks noGrp="1" noChangeArrowheads="1"/>
          </p:cNvSpPr>
          <p:nvPr>
            <p:ph type="body" idx="1"/>
          </p:nvPr>
        </p:nvSpPr>
        <p:spPr/>
        <p:txBody>
          <a:bodyPr/>
          <a:lstStyle/>
          <a:p>
            <a:pPr marL="0" indent="0"/>
            <a:r>
              <a:rPr lang="es-MX" dirty="0" smtClean="0"/>
              <a:t>Compilar</a:t>
            </a:r>
          </a:p>
          <a:p>
            <a:pPr lvl="1"/>
            <a:r>
              <a:rPr lang="es-MX" dirty="0" smtClean="0"/>
              <a:t>Genera </a:t>
            </a:r>
            <a:r>
              <a:rPr lang="es-MX" dirty="0" smtClean="0"/>
              <a:t>información simbólica </a:t>
            </a:r>
            <a:r>
              <a:rPr lang="es-MX" dirty="0" smtClean="0"/>
              <a:t>(</a:t>
            </a:r>
            <a:r>
              <a:rPr lang="es-MX" b="1" dirty="0" smtClean="0">
                <a:latin typeface="Courier New" pitchFamily="49" charset="0"/>
              </a:rPr>
              <a:t>-g</a:t>
            </a:r>
            <a:r>
              <a:rPr lang="es-MX" dirty="0" smtClean="0"/>
              <a:t>)</a:t>
            </a:r>
            <a:endParaRPr lang="es-MX" dirty="0" smtClean="0"/>
          </a:p>
          <a:p>
            <a:pPr lvl="1"/>
            <a:r>
              <a:rPr lang="es-MX" dirty="0" smtClean="0"/>
              <a:t>Deshabilita optimizaciones </a:t>
            </a:r>
            <a:r>
              <a:rPr lang="es-MX" dirty="0" smtClean="0"/>
              <a:t>(</a:t>
            </a:r>
            <a:r>
              <a:rPr lang="es-MX" b="1" dirty="0" smtClean="0">
                <a:latin typeface="Courier New" pitchFamily="49" charset="0"/>
              </a:rPr>
              <a:t>-O0</a:t>
            </a:r>
            <a:r>
              <a:rPr lang="es-MX" dirty="0" smtClean="0"/>
              <a:t>)</a:t>
            </a:r>
            <a:endParaRPr lang="es-MX"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4C392B1E-F647-48CB-8E27-07848D74876E}" type="slidenum">
              <a:rPr lang="en-US"/>
              <a:pPr>
                <a:defRPr/>
              </a:pPr>
              <a:t>11</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35843" name="Rectangle 5"/>
          <p:cNvSpPr>
            <a:spLocks noGrp="1" noChangeArrowheads="1"/>
          </p:cNvSpPr>
          <p:nvPr>
            <p:ph type="title"/>
          </p:nvPr>
        </p:nvSpPr>
        <p:spPr/>
        <p:txBody>
          <a:bodyPr/>
          <a:lstStyle/>
          <a:p>
            <a:pPr eaLnBrk="1" hangingPunct="1"/>
            <a:r>
              <a:rPr lang="es-MX" dirty="0" smtClean="0"/>
              <a:t>Instrumentación binaria</a:t>
            </a:r>
          </a:p>
        </p:txBody>
      </p:sp>
      <p:sp>
        <p:nvSpPr>
          <p:cNvPr id="35844" name="Rectangle 6"/>
          <p:cNvSpPr>
            <a:spLocks noGrp="1" noChangeArrowheads="1"/>
          </p:cNvSpPr>
          <p:nvPr>
            <p:ph type="body" idx="1"/>
          </p:nvPr>
        </p:nvSpPr>
        <p:spPr/>
        <p:txBody>
          <a:bodyPr/>
          <a:lstStyle/>
          <a:p>
            <a:pPr marL="0" indent="0"/>
            <a:r>
              <a:rPr lang="es-MX" dirty="0" smtClean="0"/>
              <a:t>Construir binario con un compilador soportado</a:t>
            </a:r>
          </a:p>
          <a:p>
            <a:pPr marL="0" indent="0"/>
            <a:endParaRPr lang="es-MX" dirty="0" smtClean="0"/>
          </a:p>
          <a:p>
            <a:pPr marL="0" indent="0"/>
            <a:r>
              <a:rPr lang="es-MX" dirty="0" smtClean="0"/>
              <a:t>Ejecutando la aplicación</a:t>
            </a:r>
          </a:p>
          <a:p>
            <a:pPr lvl="1"/>
            <a:r>
              <a:rPr lang="es-MX" dirty="0" smtClean="0"/>
              <a:t>Debe ejecutarse dentro del </a:t>
            </a:r>
            <a:r>
              <a:rPr lang="es-MX" dirty="0" err="1" smtClean="0"/>
              <a:t>Parallel</a:t>
            </a:r>
            <a:r>
              <a:rPr lang="es-MX" dirty="0" smtClean="0"/>
              <a:t> Inspector</a:t>
            </a:r>
          </a:p>
          <a:p>
            <a:pPr lvl="1"/>
            <a:r>
              <a:rPr lang="es-MX" dirty="0" smtClean="0"/>
              <a:t>La aplicación es instrumentada cuando se ejecuta</a:t>
            </a:r>
          </a:p>
          <a:p>
            <a:pPr marL="0" indent="0" eaLnBrk="1" hangingPunct="1"/>
            <a:endParaRPr lang="es-MX"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37890" name="Content Placeholder 5"/>
          <p:cNvSpPr>
            <a:spLocks noGrp="1"/>
          </p:cNvSpPr>
          <p:nvPr>
            <p:ph idx="1"/>
          </p:nvPr>
        </p:nvSpPr>
        <p:spPr/>
        <p:txBody>
          <a:bodyPr/>
          <a:lstStyle/>
          <a:p>
            <a:pPr marL="0" indent="0" eaLnBrk="1" hangingPunct="1"/>
            <a:r>
              <a:rPr lang="en-US" dirty="0" err="1" smtClean="0"/>
              <a:t>Construye</a:t>
            </a:r>
            <a:r>
              <a:rPr lang="en-US" dirty="0" smtClean="0"/>
              <a:t> la </a:t>
            </a:r>
            <a:r>
              <a:rPr lang="en-US" dirty="0" err="1" smtClean="0"/>
              <a:t>versión</a:t>
            </a:r>
            <a:r>
              <a:rPr lang="en-US" dirty="0" smtClean="0"/>
              <a:t> Debug de la </a:t>
            </a:r>
            <a:r>
              <a:rPr lang="en-US" dirty="0" err="1" smtClean="0"/>
              <a:t>aplicación</a:t>
            </a:r>
            <a:r>
              <a:rPr lang="en-US" dirty="0" smtClean="0"/>
              <a:t> </a:t>
            </a:r>
            <a:r>
              <a:rPr lang="en-US" dirty="0" err="1" smtClean="0"/>
              <a:t>estableciendo</a:t>
            </a:r>
            <a:r>
              <a:rPr lang="en-US" dirty="0" smtClean="0"/>
              <a:t> </a:t>
            </a:r>
            <a:r>
              <a:rPr lang="en-US" dirty="0" err="1" smtClean="0"/>
              <a:t>las</a:t>
            </a:r>
            <a:r>
              <a:rPr lang="en-US" dirty="0" smtClean="0"/>
              <a:t> </a:t>
            </a:r>
            <a:r>
              <a:rPr lang="en-US" dirty="0" err="1" smtClean="0"/>
              <a:t>banderas</a:t>
            </a:r>
            <a:r>
              <a:rPr lang="en-US" dirty="0" smtClean="0"/>
              <a:t> </a:t>
            </a:r>
            <a:r>
              <a:rPr lang="en-US" dirty="0" err="1" smtClean="0"/>
              <a:t>apropiadamente</a:t>
            </a:r>
            <a:endParaRPr lang="en-US" dirty="0" smtClean="0"/>
          </a:p>
        </p:txBody>
      </p:sp>
      <p:sp>
        <p:nvSpPr>
          <p:cNvPr id="3" name="Slide Number Placeholder 2"/>
          <p:cNvSpPr>
            <a:spLocks noGrp="1"/>
          </p:cNvSpPr>
          <p:nvPr>
            <p:ph type="sldNum" sz="quarter" idx="11"/>
          </p:nvPr>
        </p:nvSpPr>
        <p:spPr/>
        <p:txBody>
          <a:bodyPr/>
          <a:lstStyle/>
          <a:p>
            <a:pPr>
              <a:defRPr/>
            </a:pPr>
            <a:fld id="{EA31F812-EE3C-476F-999E-3744C0B970FB}" type="slidenum">
              <a:rPr lang="en-US" smtClean="0"/>
              <a:pPr>
                <a:defRPr/>
              </a:pPr>
              <a:t>12</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pic>
        <p:nvPicPr>
          <p:cNvPr id="37893" name="Picture 6" descr="01 debug build.jpg"/>
          <p:cNvPicPr>
            <a:picLocks noChangeAspect="1"/>
          </p:cNvPicPr>
          <p:nvPr/>
        </p:nvPicPr>
        <p:blipFill>
          <a:blip r:embed="rId3" cstate="print"/>
          <a:srcRect/>
          <a:stretch>
            <a:fillRect/>
          </a:stretch>
        </p:blipFill>
        <p:spPr bwMode="auto">
          <a:xfrm>
            <a:off x="3090863" y="2195513"/>
            <a:ext cx="2962275" cy="246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39938" name="Content Placeholder 5"/>
          <p:cNvSpPr>
            <a:spLocks noGrp="1"/>
          </p:cNvSpPr>
          <p:nvPr>
            <p:ph idx="1"/>
          </p:nvPr>
        </p:nvSpPr>
        <p:spPr/>
        <p:txBody>
          <a:bodyPr/>
          <a:lstStyle/>
          <a:p>
            <a:pPr marL="0" indent="0" eaLnBrk="1" hangingPunct="1"/>
            <a:r>
              <a:rPr lang="en-US" dirty="0" err="1" smtClean="0"/>
              <a:t>Selecciona</a:t>
            </a:r>
            <a:r>
              <a:rPr lang="en-US" dirty="0" smtClean="0"/>
              <a:t> Parallel Inspector del </a:t>
            </a:r>
            <a:r>
              <a:rPr lang="en-US" dirty="0" err="1" smtClean="0"/>
              <a:t>menú</a:t>
            </a:r>
            <a:r>
              <a:rPr lang="en-US" dirty="0" smtClean="0"/>
              <a:t> de </a:t>
            </a:r>
            <a:r>
              <a:rPr lang="en-US" dirty="0" err="1" smtClean="0"/>
              <a:t>herramientas</a:t>
            </a:r>
            <a:endParaRPr lang="en-US" dirty="0" smtClean="0"/>
          </a:p>
        </p:txBody>
      </p:sp>
      <p:sp>
        <p:nvSpPr>
          <p:cNvPr id="3" name="Slide Number Placeholder 2"/>
          <p:cNvSpPr>
            <a:spLocks noGrp="1"/>
          </p:cNvSpPr>
          <p:nvPr>
            <p:ph type="sldNum" sz="quarter" idx="11"/>
          </p:nvPr>
        </p:nvSpPr>
        <p:spPr/>
        <p:txBody>
          <a:bodyPr/>
          <a:lstStyle/>
          <a:p>
            <a:pPr>
              <a:defRPr/>
            </a:pPr>
            <a:fld id="{C1E48389-1618-4038-9406-B28E2B968EC9}" type="slidenum">
              <a:rPr lang="en-US" smtClean="0"/>
              <a:pPr>
                <a:defRPr/>
              </a:pPr>
              <a:t>13</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pic>
        <p:nvPicPr>
          <p:cNvPr id="39941" name="Picture 7" descr="02 tools menu.jpg"/>
          <p:cNvPicPr>
            <a:picLocks noChangeAspect="1"/>
          </p:cNvPicPr>
          <p:nvPr/>
        </p:nvPicPr>
        <p:blipFill>
          <a:blip r:embed="rId3" cstate="print"/>
          <a:srcRect/>
          <a:stretch>
            <a:fillRect/>
          </a:stretch>
        </p:blipFill>
        <p:spPr bwMode="auto">
          <a:xfrm>
            <a:off x="1398588" y="1778000"/>
            <a:ext cx="3074987" cy="4156075"/>
          </a:xfrm>
          <a:prstGeom prst="rect">
            <a:avLst/>
          </a:prstGeom>
          <a:noFill/>
          <a:ln w="9525">
            <a:noFill/>
            <a:miter lim="800000"/>
            <a:headEnd/>
            <a:tailEnd/>
          </a:ln>
        </p:spPr>
      </p:pic>
      <p:sp>
        <p:nvSpPr>
          <p:cNvPr id="39942" name="Content Placeholder 5"/>
          <p:cNvSpPr txBox="1">
            <a:spLocks/>
          </p:cNvSpPr>
          <p:nvPr/>
        </p:nvSpPr>
        <p:spPr bwMode="auto">
          <a:xfrm>
            <a:off x="4710113" y="4146550"/>
            <a:ext cx="4173537" cy="1590675"/>
          </a:xfrm>
          <a:prstGeom prst="rect">
            <a:avLst/>
          </a:prstGeom>
          <a:noFill/>
          <a:ln w="9525">
            <a:noFill/>
            <a:miter lim="800000"/>
            <a:headEnd/>
            <a:tailEnd/>
          </a:ln>
        </p:spPr>
        <p:txBody>
          <a:bodyPr lIns="0" tIns="0" rIns="0" bIns="0"/>
          <a:lstStyle/>
          <a:p>
            <a:pPr>
              <a:spcBef>
                <a:spcPct val="60000"/>
              </a:spcBef>
            </a:pPr>
            <a:r>
              <a:rPr lang="en-US">
                <a:latin typeface="Verdana" pitchFamily="34" charset="0"/>
              </a:rPr>
              <a:t>Puedes seleecionar para buscar</a:t>
            </a:r>
          </a:p>
          <a:p>
            <a:pPr lvl="1">
              <a:spcBef>
                <a:spcPct val="60000"/>
              </a:spcBef>
            </a:pPr>
            <a:r>
              <a:rPr lang="en-US">
                <a:latin typeface="Verdana" pitchFamily="34" charset="0"/>
              </a:rPr>
              <a:t>Errores de la memoria</a:t>
            </a:r>
            <a:endParaRPr lang="en-US" sz="800">
              <a:latin typeface="Verdana" pitchFamily="34" charset="0"/>
            </a:endParaRPr>
          </a:p>
          <a:p>
            <a:pPr lvl="1">
              <a:spcBef>
                <a:spcPct val="60000"/>
              </a:spcBef>
            </a:pPr>
            <a:r>
              <a:rPr lang="en-US">
                <a:latin typeface="Verdana" pitchFamily="34" charset="0"/>
              </a:rPr>
              <a:t>Errores de la paralelización</a:t>
            </a:r>
            <a:endParaRPr lang="en-US" sz="800">
              <a:latin typeface="Verdana" pitchFamily="34" charset="0"/>
            </a:endParaRPr>
          </a:p>
        </p:txBody>
      </p:sp>
      <p:sp>
        <p:nvSpPr>
          <p:cNvPr id="11" name="Left Arrow 10"/>
          <p:cNvSpPr/>
          <p:nvPr/>
        </p:nvSpPr>
        <p:spPr bwMode="auto">
          <a:xfrm>
            <a:off x="4333875" y="4735513"/>
            <a:ext cx="739775" cy="550862"/>
          </a:xfrm>
          <a:prstGeom prst="leftArrow">
            <a:avLst/>
          </a:prstGeom>
          <a:solidFill>
            <a:schemeClr val="bg2"/>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41986" name="Content Placeholder 5"/>
          <p:cNvSpPr>
            <a:spLocks noGrp="1"/>
          </p:cNvSpPr>
          <p:nvPr>
            <p:ph idx="1"/>
          </p:nvPr>
        </p:nvSpPr>
        <p:spPr/>
        <p:txBody>
          <a:bodyPr/>
          <a:lstStyle/>
          <a:p>
            <a:pPr marL="0" indent="0" eaLnBrk="1" hangingPunct="1"/>
            <a:r>
              <a:rPr lang="en-US" dirty="0" err="1" smtClean="0"/>
              <a:t>Aparece</a:t>
            </a:r>
            <a:r>
              <a:rPr lang="en-US" dirty="0" smtClean="0"/>
              <a:t> la </a:t>
            </a:r>
            <a:r>
              <a:rPr lang="en-US" dirty="0" err="1" smtClean="0"/>
              <a:t>ventana</a:t>
            </a:r>
            <a:r>
              <a:rPr lang="en-US" dirty="0" smtClean="0"/>
              <a:t> de </a:t>
            </a:r>
            <a:r>
              <a:rPr lang="en-US" dirty="0" err="1" smtClean="0"/>
              <a:t>Configración</a:t>
            </a:r>
            <a:r>
              <a:rPr lang="en-US" dirty="0" smtClean="0"/>
              <a:t> del </a:t>
            </a:r>
            <a:r>
              <a:rPr lang="en-US" dirty="0" err="1" smtClean="0"/>
              <a:t>Análisis</a:t>
            </a:r>
            <a:endParaRPr lang="en-US" dirty="0" smtClean="0"/>
          </a:p>
        </p:txBody>
      </p:sp>
      <p:sp>
        <p:nvSpPr>
          <p:cNvPr id="3" name="Slide Number Placeholder 2"/>
          <p:cNvSpPr>
            <a:spLocks noGrp="1"/>
          </p:cNvSpPr>
          <p:nvPr>
            <p:ph type="sldNum" sz="quarter" idx="11"/>
          </p:nvPr>
        </p:nvSpPr>
        <p:spPr/>
        <p:txBody>
          <a:bodyPr/>
          <a:lstStyle/>
          <a:p>
            <a:pPr>
              <a:defRPr/>
            </a:pPr>
            <a:fld id="{20B798FA-C21D-4132-859B-79D97FBFAE9A}" type="slidenum">
              <a:rPr lang="en-US" smtClean="0"/>
              <a:pPr>
                <a:defRPr/>
              </a:pPr>
              <a:t>14</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pic>
        <p:nvPicPr>
          <p:cNvPr id="41989" name="Picture 9" descr="03 PI panel.jpg"/>
          <p:cNvPicPr>
            <a:picLocks noChangeAspect="1"/>
          </p:cNvPicPr>
          <p:nvPr/>
        </p:nvPicPr>
        <p:blipFill>
          <a:blip r:embed="rId3" cstate="print"/>
          <a:srcRect/>
          <a:stretch>
            <a:fillRect/>
          </a:stretch>
        </p:blipFill>
        <p:spPr bwMode="auto">
          <a:xfrm>
            <a:off x="514350" y="1771650"/>
            <a:ext cx="4708525" cy="4186238"/>
          </a:xfrm>
          <a:prstGeom prst="rect">
            <a:avLst/>
          </a:prstGeom>
          <a:noFill/>
          <a:ln w="9525">
            <a:noFill/>
            <a:miter lim="800000"/>
            <a:headEnd/>
            <a:tailEnd/>
          </a:ln>
        </p:spPr>
      </p:pic>
      <p:sp>
        <p:nvSpPr>
          <p:cNvPr id="12" name="Content Placeholder 5"/>
          <p:cNvSpPr txBox="1">
            <a:spLocks/>
          </p:cNvSpPr>
          <p:nvPr/>
        </p:nvSpPr>
        <p:spPr bwMode="auto">
          <a:xfrm>
            <a:off x="5599113" y="1966913"/>
            <a:ext cx="3332162" cy="3932237"/>
          </a:xfrm>
          <a:prstGeom prst="rect">
            <a:avLst/>
          </a:prstGeom>
          <a:noFill/>
          <a:ln w="9525">
            <a:noFill/>
            <a:miter lim="800000"/>
            <a:headEnd/>
            <a:tailEnd/>
          </a:ln>
          <a:effectLst/>
        </p:spPr>
        <p:txBody>
          <a:bodyPr lIns="0" tIns="0" rIns="0" bIns="0"/>
          <a:lstStyle/>
          <a:p>
            <a:pPr>
              <a:spcBef>
                <a:spcPct val="60000"/>
              </a:spcBef>
            </a:pPr>
            <a:r>
              <a:rPr lang="en-US">
                <a:latin typeface="Verdana" pitchFamily="34" charset="0"/>
              </a:rPr>
              <a:t>Selecciona el nivel de análisis que será llevado a cabo por Parallel Inspector</a:t>
            </a:r>
          </a:p>
          <a:p>
            <a:pPr>
              <a:spcBef>
                <a:spcPct val="60000"/>
              </a:spcBef>
            </a:pPr>
            <a:r>
              <a:rPr lang="en-US">
                <a:latin typeface="Verdana" pitchFamily="34" charset="0"/>
              </a:rPr>
              <a:t>El análisis más profundo, el más completo en resultados y el más largo en tiempo de ejecución</a:t>
            </a:r>
          </a:p>
          <a:p>
            <a:pPr>
              <a:spcBef>
                <a:spcPct val="60000"/>
              </a:spcBef>
            </a:pPr>
            <a:endParaRPr lang="en-US">
              <a:latin typeface="Verdana" pitchFamily="34" charset="0"/>
            </a:endParaRPr>
          </a:p>
          <a:p>
            <a:pPr>
              <a:spcBef>
                <a:spcPct val="60000"/>
              </a:spcBef>
            </a:pPr>
            <a:r>
              <a:rPr lang="en-US">
                <a:latin typeface="Verdana" pitchFamily="34" charset="0"/>
              </a:rPr>
              <a:t>Click en Run Analysis</a:t>
            </a:r>
          </a:p>
        </p:txBody>
      </p:sp>
      <p:pic>
        <p:nvPicPr>
          <p:cNvPr id="8" name="Picture 7" descr="03a PI panel.jpg"/>
          <p:cNvPicPr>
            <a:picLocks noChangeAspect="1"/>
          </p:cNvPicPr>
          <p:nvPr/>
        </p:nvPicPr>
        <p:blipFill>
          <a:blip r:embed="rId4" cstate="print"/>
          <a:srcRect/>
          <a:stretch>
            <a:fillRect/>
          </a:stretch>
        </p:blipFill>
        <p:spPr bwMode="auto">
          <a:xfrm>
            <a:off x="341313" y="2347913"/>
            <a:ext cx="6880225" cy="1668462"/>
          </a:xfrm>
          <a:prstGeom prst="rect">
            <a:avLst/>
          </a:prstGeom>
          <a:noFill/>
          <a:ln w="9525">
            <a:noFill/>
            <a:miter lim="800000"/>
            <a:headEnd/>
            <a:tailEnd/>
          </a:ln>
        </p:spPr>
      </p:pic>
      <p:sp>
        <p:nvSpPr>
          <p:cNvPr id="9" name="Rounded Rectangle 8"/>
          <p:cNvSpPr/>
          <p:nvPr/>
        </p:nvSpPr>
        <p:spPr bwMode="auto">
          <a:xfrm>
            <a:off x="3600450" y="5543550"/>
            <a:ext cx="925513" cy="406400"/>
          </a:xfrm>
          <a:prstGeom prst="roundRect">
            <a:avLst/>
          </a:prstGeom>
          <a:noFill/>
          <a:ln w="57150" cap="flat" cmpd="sng" algn="ctr">
            <a:solidFill>
              <a:srgbClr val="FFC000"/>
            </a:solid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childTnLst>
                                </p:cTn>
                              </p:par>
                            </p:childTnLst>
                          </p:cTn>
                        </p:par>
                        <p:par>
                          <p:cTn id="22" fill="hold">
                            <p:stCondLst>
                              <p:cond delay="0"/>
                            </p:stCondLst>
                            <p:childTnLst>
                              <p:par>
                                <p:cTn id="23" presetID="53"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44034" name="Content Placeholder 5"/>
          <p:cNvSpPr>
            <a:spLocks noGrp="1"/>
          </p:cNvSpPr>
          <p:nvPr>
            <p:ph idx="1"/>
          </p:nvPr>
        </p:nvSpPr>
        <p:spPr/>
        <p:txBody>
          <a:bodyPr/>
          <a:lstStyle/>
          <a:p>
            <a:pPr marL="0" indent="0" eaLnBrk="1" hangingPunct="1"/>
            <a:r>
              <a:rPr lang="en-US" dirty="0" smtClean="0"/>
              <a:t>Los </a:t>
            </a:r>
            <a:r>
              <a:rPr lang="en-US" dirty="0" err="1" smtClean="0"/>
              <a:t>resultados</a:t>
            </a:r>
            <a:r>
              <a:rPr lang="en-US" dirty="0" smtClean="0"/>
              <a:t> </a:t>
            </a:r>
            <a:r>
              <a:rPr lang="en-US" dirty="0" err="1" smtClean="0"/>
              <a:t>iniciales</a:t>
            </a:r>
            <a:r>
              <a:rPr lang="en-US" dirty="0" smtClean="0"/>
              <a:t> (</a:t>
            </a:r>
            <a:r>
              <a:rPr lang="en-US" dirty="0" err="1" smtClean="0"/>
              <a:t>crudos</a:t>
            </a:r>
            <a:r>
              <a:rPr lang="en-US" dirty="0" smtClean="0"/>
              <a:t>) </a:t>
            </a:r>
            <a:r>
              <a:rPr lang="en-US" dirty="0" err="1" smtClean="0"/>
              <a:t>vienen</a:t>
            </a:r>
            <a:r>
              <a:rPr lang="en-US" dirty="0" smtClean="0"/>
              <a:t> </a:t>
            </a:r>
            <a:r>
              <a:rPr lang="en-US" dirty="0" err="1" smtClean="0"/>
              <a:t>después</a:t>
            </a:r>
            <a:r>
              <a:rPr lang="en-US" dirty="0" smtClean="0"/>
              <a:t> del </a:t>
            </a:r>
            <a:r>
              <a:rPr lang="en-US" dirty="0" err="1" smtClean="0"/>
              <a:t>análisis</a:t>
            </a:r>
            <a:endParaRPr lang="en-US" dirty="0" smtClean="0"/>
          </a:p>
        </p:txBody>
      </p:sp>
      <p:sp>
        <p:nvSpPr>
          <p:cNvPr id="3" name="Slide Number Placeholder 2"/>
          <p:cNvSpPr>
            <a:spLocks noGrp="1"/>
          </p:cNvSpPr>
          <p:nvPr>
            <p:ph type="sldNum" sz="quarter" idx="11"/>
          </p:nvPr>
        </p:nvSpPr>
        <p:spPr/>
        <p:txBody>
          <a:bodyPr/>
          <a:lstStyle/>
          <a:p>
            <a:pPr>
              <a:defRPr/>
            </a:pPr>
            <a:fld id="{DBEC028E-2301-4DCC-8E27-EBC2F91E1781}" type="slidenum">
              <a:rPr lang="en-US" smtClean="0"/>
              <a:pPr>
                <a:defRPr/>
              </a:pPr>
              <a:t>15</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pic>
        <p:nvPicPr>
          <p:cNvPr id="44037" name="Picture 8" descr="04 after inspection run.jpg"/>
          <p:cNvPicPr>
            <a:picLocks noChangeAspect="1"/>
          </p:cNvPicPr>
          <p:nvPr/>
        </p:nvPicPr>
        <p:blipFill>
          <a:blip r:embed="rId3" cstate="print"/>
          <a:srcRect/>
          <a:stretch>
            <a:fillRect/>
          </a:stretch>
        </p:blipFill>
        <p:spPr bwMode="auto">
          <a:xfrm>
            <a:off x="504825" y="1728788"/>
            <a:ext cx="5032375" cy="4210050"/>
          </a:xfrm>
          <a:prstGeom prst="rect">
            <a:avLst/>
          </a:prstGeom>
          <a:noFill/>
          <a:ln w="9525">
            <a:noFill/>
            <a:miter lim="800000"/>
            <a:headEnd/>
            <a:tailEnd/>
          </a:ln>
        </p:spPr>
      </p:pic>
      <p:sp>
        <p:nvSpPr>
          <p:cNvPr id="11" name="Content Placeholder 5"/>
          <p:cNvSpPr txBox="1">
            <a:spLocks/>
          </p:cNvSpPr>
          <p:nvPr/>
        </p:nvSpPr>
        <p:spPr bwMode="auto">
          <a:xfrm>
            <a:off x="5749925" y="1966913"/>
            <a:ext cx="3181350" cy="3932237"/>
          </a:xfrm>
          <a:prstGeom prst="rect">
            <a:avLst/>
          </a:prstGeom>
          <a:noFill/>
          <a:ln w="9525">
            <a:noFill/>
            <a:miter lim="800000"/>
            <a:headEnd/>
            <a:tailEnd/>
          </a:ln>
          <a:effectLst/>
        </p:spPr>
        <p:txBody>
          <a:bodyPr lIns="0" tIns="0" rIns="0" bIns="0"/>
          <a:lstStyle/>
          <a:p>
            <a:pPr>
              <a:spcBef>
                <a:spcPct val="60000"/>
              </a:spcBef>
            </a:pPr>
            <a:r>
              <a:rPr lang="en-US">
                <a:latin typeface="Verdana" pitchFamily="34" charset="0"/>
              </a:rPr>
              <a:t>Haz click en el botón “Interpret Results” para filtrar los datos crudos en resultados más entendibles</a:t>
            </a:r>
          </a:p>
        </p:txBody>
      </p:sp>
      <p:sp>
        <p:nvSpPr>
          <p:cNvPr id="13" name="Oval 12"/>
          <p:cNvSpPr/>
          <p:nvPr/>
        </p:nvSpPr>
        <p:spPr bwMode="auto">
          <a:xfrm>
            <a:off x="2830513" y="1766888"/>
            <a:ext cx="1290637" cy="425450"/>
          </a:xfrm>
          <a:prstGeom prst="ellipse">
            <a:avLst/>
          </a:prstGeom>
          <a:noFill/>
          <a:ln w="76200" cap="flat" cmpd="sng" algn="ctr">
            <a:solidFill>
              <a:srgbClr val="FFC000"/>
            </a:solid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46082" name="Content Placeholder 5"/>
          <p:cNvSpPr>
            <a:spLocks noGrp="1"/>
          </p:cNvSpPr>
          <p:nvPr>
            <p:ph idx="1"/>
          </p:nvPr>
        </p:nvSpPr>
        <p:spPr/>
        <p:txBody>
          <a:bodyPr/>
          <a:lstStyle/>
          <a:p>
            <a:pPr marL="0" indent="0" eaLnBrk="1" hangingPunct="1"/>
            <a:r>
              <a:rPr lang="en-US" dirty="0" smtClean="0"/>
              <a:t>Los </a:t>
            </a:r>
            <a:r>
              <a:rPr lang="en-US" dirty="0" err="1" smtClean="0"/>
              <a:t>resultados</a:t>
            </a:r>
            <a:r>
              <a:rPr lang="en-US" dirty="0" smtClean="0"/>
              <a:t> del </a:t>
            </a:r>
            <a:r>
              <a:rPr lang="en-US" dirty="0" err="1" smtClean="0"/>
              <a:t>análisis</a:t>
            </a:r>
            <a:r>
              <a:rPr lang="en-US" dirty="0" smtClean="0"/>
              <a:t> se </a:t>
            </a:r>
            <a:r>
              <a:rPr lang="en-US" dirty="0" err="1" smtClean="0"/>
              <a:t>reúnen</a:t>
            </a:r>
            <a:r>
              <a:rPr lang="en-US" dirty="0" smtClean="0"/>
              <a:t> en </a:t>
            </a:r>
            <a:r>
              <a:rPr lang="en-US" dirty="0" err="1" smtClean="0"/>
              <a:t>categorías</a:t>
            </a:r>
            <a:r>
              <a:rPr lang="en-US" dirty="0" smtClean="0"/>
              <a:t> </a:t>
            </a:r>
            <a:r>
              <a:rPr lang="en-US" dirty="0" err="1" smtClean="0"/>
              <a:t>relacionadas</a:t>
            </a:r>
            <a:endParaRPr lang="en-US" dirty="0" smtClean="0"/>
          </a:p>
        </p:txBody>
      </p:sp>
      <p:sp>
        <p:nvSpPr>
          <p:cNvPr id="3" name="Slide Number Placeholder 2"/>
          <p:cNvSpPr>
            <a:spLocks noGrp="1"/>
          </p:cNvSpPr>
          <p:nvPr>
            <p:ph type="sldNum" sz="quarter" idx="11"/>
          </p:nvPr>
        </p:nvSpPr>
        <p:spPr/>
        <p:txBody>
          <a:bodyPr/>
          <a:lstStyle/>
          <a:p>
            <a:pPr>
              <a:defRPr/>
            </a:pPr>
            <a:fld id="{FCDB36EC-631D-4B00-8179-AE0388A26128}" type="slidenum">
              <a:rPr lang="en-US" smtClean="0"/>
              <a:pPr>
                <a:defRPr/>
              </a:pPr>
              <a:t>16</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sp>
        <p:nvSpPr>
          <p:cNvPr id="11" name="Content Placeholder 5"/>
          <p:cNvSpPr txBox="1">
            <a:spLocks/>
          </p:cNvSpPr>
          <p:nvPr/>
        </p:nvSpPr>
        <p:spPr bwMode="auto">
          <a:xfrm>
            <a:off x="5749925" y="4162425"/>
            <a:ext cx="3181350" cy="1651000"/>
          </a:xfrm>
          <a:prstGeom prst="rect">
            <a:avLst/>
          </a:prstGeom>
          <a:noFill/>
          <a:ln w="9525">
            <a:noFill/>
            <a:miter lim="800000"/>
            <a:headEnd/>
            <a:tailEnd/>
          </a:ln>
          <a:effectLst/>
        </p:spPr>
        <p:txBody>
          <a:bodyPr lIns="0" tIns="0" rIns="0" bIns="0"/>
          <a:lstStyle/>
          <a:p>
            <a:pPr>
              <a:spcBef>
                <a:spcPct val="60000"/>
              </a:spcBef>
            </a:pPr>
            <a:r>
              <a:rPr lang="en-US">
                <a:latin typeface="Verdana" pitchFamily="34" charset="0"/>
              </a:rPr>
              <a:t>Haz Doble-click en una linea del pánel de conjuntos de problemas para ver el código fuente que generó el diagnóstico</a:t>
            </a:r>
          </a:p>
        </p:txBody>
      </p:sp>
      <p:pic>
        <p:nvPicPr>
          <p:cNvPr id="46086" name="Picture 9" descr="interpret results.jpg"/>
          <p:cNvPicPr>
            <a:picLocks noChangeAspect="1"/>
          </p:cNvPicPr>
          <p:nvPr/>
        </p:nvPicPr>
        <p:blipFill>
          <a:blip r:embed="rId3" cstate="print"/>
          <a:srcRect/>
          <a:stretch>
            <a:fillRect/>
          </a:stretch>
        </p:blipFill>
        <p:spPr bwMode="auto">
          <a:xfrm>
            <a:off x="503238" y="1730375"/>
            <a:ext cx="5021262" cy="4217988"/>
          </a:xfrm>
          <a:prstGeom prst="rect">
            <a:avLst/>
          </a:prstGeom>
          <a:noFill/>
          <a:ln w="9525">
            <a:noFill/>
            <a:miter lim="800000"/>
            <a:headEnd/>
            <a:tailEnd/>
          </a:ln>
        </p:spPr>
      </p:pic>
      <p:pic>
        <p:nvPicPr>
          <p:cNvPr id="8" name="Picture 7" descr="05a interpret results.jpg"/>
          <p:cNvPicPr>
            <a:picLocks noChangeAspect="1"/>
          </p:cNvPicPr>
          <p:nvPr/>
        </p:nvPicPr>
        <p:blipFill>
          <a:blip r:embed="rId4" cstate="print"/>
          <a:srcRect/>
          <a:stretch>
            <a:fillRect/>
          </a:stretch>
        </p:blipFill>
        <p:spPr bwMode="auto">
          <a:xfrm>
            <a:off x="290513" y="2254250"/>
            <a:ext cx="6400800" cy="1889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s-MX" dirty="0" smtClean="0"/>
              <a:t>Iniciando con </a:t>
            </a:r>
            <a:r>
              <a:rPr lang="es-MX" dirty="0" err="1" smtClean="0"/>
              <a:t>Parallel</a:t>
            </a:r>
            <a:r>
              <a:rPr lang="es-MX" dirty="0" smtClean="0"/>
              <a:t> Inspector</a:t>
            </a:r>
          </a:p>
        </p:txBody>
      </p:sp>
      <p:sp>
        <p:nvSpPr>
          <p:cNvPr id="48130" name="Content Placeholder 5"/>
          <p:cNvSpPr>
            <a:spLocks noGrp="1"/>
          </p:cNvSpPr>
          <p:nvPr>
            <p:ph idx="1"/>
          </p:nvPr>
        </p:nvSpPr>
        <p:spPr>
          <a:xfrm>
            <a:off x="455613" y="1109663"/>
            <a:ext cx="8237537" cy="4605337"/>
          </a:xfrm>
        </p:spPr>
        <p:txBody>
          <a:bodyPr/>
          <a:lstStyle/>
          <a:p>
            <a:pPr marL="0" indent="0" eaLnBrk="1" hangingPunct="1"/>
            <a:r>
              <a:rPr lang="en-US" sz="1800" dirty="0" smtClean="0"/>
              <a:t>Se </a:t>
            </a:r>
            <a:r>
              <a:rPr lang="en-US" sz="1800" dirty="0" err="1" smtClean="0"/>
              <a:t>pueden</a:t>
            </a:r>
            <a:r>
              <a:rPr lang="en-US" sz="1800" dirty="0" smtClean="0"/>
              <a:t> </a:t>
            </a:r>
            <a:r>
              <a:rPr lang="en-US" sz="1800" dirty="0" err="1" smtClean="0"/>
              <a:t>ver</a:t>
            </a:r>
            <a:r>
              <a:rPr lang="en-US" sz="1800" dirty="0" smtClean="0"/>
              <a:t> </a:t>
            </a:r>
            <a:r>
              <a:rPr lang="en-US" sz="1800" dirty="0" err="1" smtClean="0"/>
              <a:t>las</a:t>
            </a:r>
            <a:r>
              <a:rPr lang="en-US" sz="1800" dirty="0" smtClean="0"/>
              <a:t> </a:t>
            </a:r>
            <a:r>
              <a:rPr lang="en-US" sz="1800" dirty="0" err="1" smtClean="0"/>
              <a:t>líneas</a:t>
            </a:r>
            <a:r>
              <a:rPr lang="en-US" sz="1800" dirty="0" smtClean="0"/>
              <a:t> del </a:t>
            </a:r>
            <a:r>
              <a:rPr lang="en-US" sz="1800" dirty="0" err="1" smtClean="0"/>
              <a:t>código</a:t>
            </a:r>
            <a:r>
              <a:rPr lang="en-US" sz="1800" dirty="0" smtClean="0"/>
              <a:t> </a:t>
            </a:r>
            <a:r>
              <a:rPr lang="en-US" sz="1800" dirty="0" err="1" smtClean="0"/>
              <a:t>fuente</a:t>
            </a:r>
            <a:r>
              <a:rPr lang="en-US" sz="1800" dirty="0" smtClean="0"/>
              <a:t> </a:t>
            </a:r>
            <a:r>
              <a:rPr lang="en-US" sz="1800" dirty="0" err="1" smtClean="0"/>
              <a:t>involucradas</a:t>
            </a:r>
            <a:r>
              <a:rPr lang="en-US" sz="1800" dirty="0" smtClean="0"/>
              <a:t> en la </a:t>
            </a:r>
            <a:r>
              <a:rPr lang="en-US" sz="1800" dirty="0" err="1" smtClean="0"/>
              <a:t>condición</a:t>
            </a:r>
            <a:r>
              <a:rPr lang="en-US" sz="1800" dirty="0" smtClean="0"/>
              <a:t> de </a:t>
            </a:r>
            <a:r>
              <a:rPr lang="en-US" sz="1800" dirty="0" err="1" smtClean="0"/>
              <a:t>concurso</a:t>
            </a:r>
            <a:endParaRPr lang="en-US" sz="1800" dirty="0" smtClean="0"/>
          </a:p>
        </p:txBody>
      </p:sp>
      <p:sp>
        <p:nvSpPr>
          <p:cNvPr id="3" name="Slide Number Placeholder 2"/>
          <p:cNvSpPr>
            <a:spLocks noGrp="1"/>
          </p:cNvSpPr>
          <p:nvPr>
            <p:ph type="sldNum" sz="quarter" idx="11"/>
          </p:nvPr>
        </p:nvSpPr>
        <p:spPr/>
        <p:txBody>
          <a:bodyPr/>
          <a:lstStyle/>
          <a:p>
            <a:pPr>
              <a:defRPr/>
            </a:pPr>
            <a:fld id="{8502BB5B-A38B-498E-B4F0-2637A989A729}" type="slidenum">
              <a:rPr lang="en-US" smtClean="0"/>
              <a:pPr>
                <a:defRPr/>
              </a:pPr>
              <a:t>17</a:t>
            </a:fld>
            <a:endParaRPr lang="en-US"/>
          </a:p>
        </p:txBody>
      </p:sp>
      <p:sp>
        <p:nvSpPr>
          <p:cNvPr id="4" name="Footer Placeholder 3"/>
          <p:cNvSpPr>
            <a:spLocks noGrp="1"/>
          </p:cNvSpPr>
          <p:nvPr>
            <p:ph type="ftr" sz="quarter" idx="12"/>
          </p:nvPr>
        </p:nvSpPr>
        <p:spPr/>
        <p:txBody>
          <a:bodyPr/>
          <a:lstStyle/>
          <a:p>
            <a:pPr>
              <a:defRPr/>
            </a:pPr>
            <a:r>
              <a:rPr lang="en-US" smtClean="0"/>
              <a:t>Intel® Parallel Inspector</a:t>
            </a:r>
            <a:endParaRPr lang="en-US"/>
          </a:p>
        </p:txBody>
      </p:sp>
      <p:pic>
        <p:nvPicPr>
          <p:cNvPr id="48133" name="Picture 7" descr="06 source code.jpg"/>
          <p:cNvPicPr>
            <a:picLocks noChangeAspect="1"/>
          </p:cNvPicPr>
          <p:nvPr/>
        </p:nvPicPr>
        <p:blipFill>
          <a:blip r:embed="rId3" cstate="print"/>
          <a:srcRect/>
          <a:stretch>
            <a:fillRect/>
          </a:stretch>
        </p:blipFill>
        <p:spPr bwMode="auto">
          <a:xfrm>
            <a:off x="463550" y="1709738"/>
            <a:ext cx="7202488" cy="4262437"/>
          </a:xfrm>
          <a:prstGeom prst="rect">
            <a:avLst/>
          </a:prstGeom>
          <a:noFill/>
          <a:ln w="9525">
            <a:noFill/>
            <a:miter lim="800000"/>
            <a:headEnd/>
            <a:tailEnd/>
          </a:ln>
        </p:spPr>
      </p:pic>
      <p:pic>
        <p:nvPicPr>
          <p:cNvPr id="7" name="Picture 6" descr="06a source code.jpg"/>
          <p:cNvPicPr>
            <a:picLocks noChangeAspect="1"/>
          </p:cNvPicPr>
          <p:nvPr/>
        </p:nvPicPr>
        <p:blipFill>
          <a:blip r:embed="rId4" cstate="print"/>
          <a:srcRect/>
          <a:stretch>
            <a:fillRect/>
          </a:stretch>
        </p:blipFill>
        <p:spPr bwMode="auto">
          <a:xfrm>
            <a:off x="188913" y="2017713"/>
            <a:ext cx="6257925" cy="3663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s-MX" dirty="0" smtClean="0"/>
              <a:t>Actividad 1a – Energía Potencial </a:t>
            </a:r>
          </a:p>
        </p:txBody>
      </p:sp>
      <p:sp>
        <p:nvSpPr>
          <p:cNvPr id="50178" name="Rectangle 3"/>
          <p:cNvSpPr>
            <a:spLocks noGrp="1" noChangeArrowheads="1"/>
          </p:cNvSpPr>
          <p:nvPr>
            <p:ph type="body" idx="1"/>
          </p:nvPr>
        </p:nvSpPr>
        <p:spPr/>
        <p:txBody>
          <a:bodyPr/>
          <a:lstStyle/>
          <a:p>
            <a:r>
              <a:rPr lang="es-MX" smtClean="0"/>
              <a:t>Crear y ejecutar la versión serial</a:t>
            </a:r>
          </a:p>
          <a:p>
            <a:r>
              <a:rPr lang="es-MX" smtClean="0"/>
              <a:t>Crear la versión paralelizada</a:t>
            </a:r>
          </a:p>
          <a:p>
            <a:r>
              <a:rPr lang="es-MX" smtClean="0"/>
              <a:t>Ejecutar la aplicación en el Parallel Inspector para identificar problemas con la paralelización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s-MX" smtClean="0"/>
              <a:t>Condiciones de Concurso</a:t>
            </a:r>
          </a:p>
        </p:txBody>
      </p:sp>
      <p:sp>
        <p:nvSpPr>
          <p:cNvPr id="52226" name="Rectangle 3"/>
          <p:cNvSpPr>
            <a:spLocks noGrp="1" noChangeArrowheads="1"/>
          </p:cNvSpPr>
          <p:nvPr>
            <p:ph type="body" idx="1"/>
          </p:nvPr>
        </p:nvSpPr>
        <p:spPr/>
        <p:txBody>
          <a:bodyPr/>
          <a:lstStyle/>
          <a:p>
            <a:r>
              <a:rPr lang="es-MX" smtClean="0"/>
              <a:t>El orden de ejecución se asume pero no puede garantizarse</a:t>
            </a:r>
          </a:p>
          <a:p>
            <a:pPr lvl="1"/>
            <a:r>
              <a:rPr lang="es-MX" smtClean="0"/>
              <a:t>Acceso concurrente a la misma variable por varios hilos</a:t>
            </a:r>
          </a:p>
          <a:p>
            <a:r>
              <a:rPr lang="es-MX" smtClean="0"/>
              <a:t>El error más común en programas multihilos</a:t>
            </a:r>
          </a:p>
          <a:p>
            <a:r>
              <a:rPr lang="es-MX" smtClean="0"/>
              <a:t>No siempre obvios</a:t>
            </a: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s-MX" smtClean="0"/>
              <a:t>Resolviendo Condiciones de Concurso</a:t>
            </a:r>
            <a:br>
              <a:rPr lang="es-MX" smtClean="0"/>
            </a:br>
            <a:endParaRPr lang="es-MX" smtClean="0"/>
          </a:p>
        </p:txBody>
      </p:sp>
      <p:sp>
        <p:nvSpPr>
          <p:cNvPr id="120835" name="Rectangle 3"/>
          <p:cNvSpPr>
            <a:spLocks noGrp="1" noChangeArrowheads="1"/>
          </p:cNvSpPr>
          <p:nvPr>
            <p:ph type="body" idx="1"/>
          </p:nvPr>
        </p:nvSpPr>
        <p:spPr/>
        <p:txBody>
          <a:bodyPr/>
          <a:lstStyle/>
          <a:p>
            <a:r>
              <a:rPr lang="es-MX" sz="1800" smtClean="0">
                <a:solidFill>
                  <a:schemeClr val="tx2"/>
                </a:solidFill>
              </a:rPr>
              <a:t>Solución:</a:t>
            </a:r>
            <a:r>
              <a:rPr lang="es-MX" sz="1800" smtClean="0"/>
              <a:t> Variables locales en los hilos</a:t>
            </a:r>
          </a:p>
          <a:p>
            <a:r>
              <a:rPr lang="es-MX" sz="1800" smtClean="0"/>
              <a:t>Cuando usarlas</a:t>
            </a:r>
          </a:p>
          <a:p>
            <a:pPr lvl="1"/>
            <a:r>
              <a:rPr lang="es-MX" sz="1600" smtClean="0"/>
              <a:t>Valor calculado no se usa fuera de la región paralela</a:t>
            </a:r>
          </a:p>
          <a:p>
            <a:pPr lvl="1"/>
            <a:r>
              <a:rPr lang="es-MX" sz="1600" smtClean="0"/>
              <a:t>Variables temporales o de trabajo</a:t>
            </a:r>
          </a:p>
          <a:p>
            <a:r>
              <a:rPr lang="es-MX" sz="1800" smtClean="0"/>
              <a:t>Cómo implementar</a:t>
            </a:r>
          </a:p>
          <a:p>
            <a:pPr lvl="1"/>
            <a:r>
              <a:rPr lang="es-MX" sz="1600" smtClean="0"/>
              <a:t>OpenMP cláusulas (</a:t>
            </a:r>
            <a:r>
              <a:rPr lang="es-MX" sz="1600" smtClean="0">
                <a:latin typeface="Courier New" pitchFamily="49" charset="0"/>
              </a:rPr>
              <a:t>private</a:t>
            </a:r>
            <a:r>
              <a:rPr lang="es-MX" sz="1600" smtClean="0"/>
              <a:t>, </a:t>
            </a:r>
            <a:r>
              <a:rPr lang="es-MX" sz="1600" smtClean="0">
                <a:latin typeface="Courier New" pitchFamily="49" charset="0"/>
              </a:rPr>
              <a:t>shared</a:t>
            </a:r>
            <a:r>
              <a:rPr lang="es-MX" sz="1600" smtClean="0"/>
              <a:t>)</a:t>
            </a:r>
          </a:p>
          <a:p>
            <a:pPr lvl="1"/>
            <a:r>
              <a:rPr lang="es-MX" sz="1600" smtClean="0"/>
              <a:t>Declara variables dentro de las funciones de los hilos</a:t>
            </a:r>
          </a:p>
          <a:p>
            <a:pPr lvl="1"/>
            <a:r>
              <a:rPr lang="es-MX" sz="1600" smtClean="0"/>
              <a:t>Asigna las variables dentro del stack del hilo</a:t>
            </a:r>
          </a:p>
          <a:p>
            <a:pPr lvl="1"/>
            <a:r>
              <a:rPr lang="es-MX" sz="1600" smtClean="0"/>
              <a:t>TLS (Thread Local Storage) API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083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08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83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083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083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083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08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s-MX" smtClean="0"/>
              <a:t>Resolviendo Condiciones de Concurso</a:t>
            </a:r>
          </a:p>
        </p:txBody>
      </p:sp>
      <p:sp>
        <p:nvSpPr>
          <p:cNvPr id="92163" name="Rectangle 3"/>
          <p:cNvSpPr>
            <a:spLocks noGrp="1" noChangeArrowheads="1"/>
          </p:cNvSpPr>
          <p:nvPr>
            <p:ph type="body" idx="1"/>
          </p:nvPr>
        </p:nvSpPr>
        <p:spPr/>
        <p:txBody>
          <a:bodyPr/>
          <a:lstStyle/>
          <a:p>
            <a:r>
              <a:rPr lang="es-MX" sz="1800" smtClean="0">
                <a:solidFill>
                  <a:schemeClr val="tx2"/>
                </a:solidFill>
              </a:rPr>
              <a:t>Solución:</a:t>
            </a:r>
            <a:r>
              <a:rPr lang="es-MX" sz="1800" smtClean="0"/>
              <a:t> Controla el acceso compartido con regiones críticas</a:t>
            </a:r>
          </a:p>
          <a:p>
            <a:r>
              <a:rPr lang="es-MX" sz="1800" smtClean="0"/>
              <a:t>Cuando usar</a:t>
            </a:r>
          </a:p>
          <a:p>
            <a:pPr lvl="1"/>
            <a:r>
              <a:rPr lang="es-MX" sz="1600" smtClean="0"/>
              <a:t>El valor calculado se usa fuera de la región paralela</a:t>
            </a:r>
          </a:p>
          <a:p>
            <a:pPr lvl="1"/>
            <a:r>
              <a:rPr lang="es-MX" sz="1600" smtClean="0"/>
              <a:t>El valor compartido es requerido por cada hilo</a:t>
            </a:r>
          </a:p>
          <a:p>
            <a:r>
              <a:rPr lang="es-MX" sz="1800" smtClean="0"/>
              <a:t>Cómo implementar</a:t>
            </a:r>
          </a:p>
          <a:p>
            <a:pPr lvl="1"/>
            <a:r>
              <a:rPr lang="es-MX" sz="1600" smtClean="0"/>
              <a:t>Exclusión mutua y sincronización</a:t>
            </a:r>
          </a:p>
          <a:p>
            <a:pPr lvl="1"/>
            <a:r>
              <a:rPr lang="es-MX" sz="1600" smtClean="0"/>
              <a:t>Locks, semáforos, eventos, secciones críticas, operaciones atómicas…</a:t>
            </a:r>
          </a:p>
          <a:p>
            <a:pPr lvl="1"/>
            <a:r>
              <a:rPr lang="es-MX" sz="1600" smtClean="0"/>
              <a:t>Regla del pulgar: Usar un lock por elemento de datos</a:t>
            </a:r>
          </a:p>
        </p:txBody>
      </p:sp>
      <p:pic>
        <p:nvPicPr>
          <p:cNvPr id="56323" name="Picture 4" descr="MCj02956190000[1]"/>
          <p:cNvPicPr>
            <a:picLocks noChangeAspect="1" noChangeArrowheads="1"/>
          </p:cNvPicPr>
          <p:nvPr/>
        </p:nvPicPr>
        <p:blipFill>
          <a:blip r:embed="rId3" cstate="print"/>
          <a:srcRect/>
          <a:stretch>
            <a:fillRect/>
          </a:stretch>
        </p:blipFill>
        <p:spPr bwMode="auto">
          <a:xfrm>
            <a:off x="7018338" y="4438650"/>
            <a:ext cx="1382712" cy="12366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1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16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6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16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16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1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fld id="{694E56E9-6C10-4ACA-AD31-DCE42FB90E00}" type="slidenum">
              <a:rPr lang="en-US"/>
              <a:pPr/>
              <a:t>22</a:t>
            </a:fld>
            <a:endParaRPr lang="en-US"/>
          </a:p>
        </p:txBody>
      </p:sp>
      <p:sp>
        <p:nvSpPr>
          <p:cNvPr id="5" name="Footer Placeholder 5"/>
          <p:cNvSpPr>
            <a:spLocks noGrp="1"/>
          </p:cNvSpPr>
          <p:nvPr>
            <p:ph type="ftr" sz="quarter" idx="12"/>
          </p:nvPr>
        </p:nvSpPr>
        <p:spPr/>
        <p:txBody>
          <a:bodyPr/>
          <a:lstStyle/>
          <a:p>
            <a:r>
              <a:rPr lang="en-US" dirty="0"/>
              <a:t>Intel® </a:t>
            </a:r>
            <a:r>
              <a:rPr lang="en-US" dirty="0" smtClean="0"/>
              <a:t>Parallel Inspector</a:t>
            </a:r>
            <a:endParaRPr lang="en-US" dirty="0"/>
          </a:p>
        </p:txBody>
      </p:sp>
      <p:sp>
        <p:nvSpPr>
          <p:cNvPr id="1608706" name="Rectangle 2"/>
          <p:cNvSpPr>
            <a:spLocks noGrp="1" noChangeArrowheads="1"/>
          </p:cNvSpPr>
          <p:nvPr>
            <p:ph type="title"/>
          </p:nvPr>
        </p:nvSpPr>
        <p:spPr/>
        <p:txBody>
          <a:bodyPr/>
          <a:lstStyle/>
          <a:p>
            <a:r>
              <a:rPr lang="es-MX" dirty="0" smtClean="0"/>
              <a:t>Actividad 1b – Energía Potencial</a:t>
            </a:r>
            <a:endParaRPr lang="en-US" dirty="0"/>
          </a:p>
        </p:txBody>
      </p:sp>
      <p:sp>
        <p:nvSpPr>
          <p:cNvPr id="1608707" name="Rectangle 3"/>
          <p:cNvSpPr>
            <a:spLocks noGrp="1" noChangeArrowheads="1"/>
          </p:cNvSpPr>
          <p:nvPr>
            <p:ph type="body" idx="1"/>
          </p:nvPr>
        </p:nvSpPr>
        <p:spPr/>
        <p:txBody>
          <a:bodyPr/>
          <a:lstStyle/>
          <a:p>
            <a:r>
              <a:rPr lang="en-US" dirty="0" err="1" smtClean="0"/>
              <a:t>Arreglar</a:t>
            </a:r>
            <a:r>
              <a:rPr lang="en-US" dirty="0" smtClean="0"/>
              <a:t> los </a:t>
            </a:r>
            <a:r>
              <a:rPr lang="en-US" dirty="0" err="1" smtClean="0"/>
              <a:t>errores</a:t>
            </a:r>
            <a:r>
              <a:rPr lang="en-US" dirty="0" smtClean="0"/>
              <a:t> </a:t>
            </a:r>
            <a:r>
              <a:rPr lang="en-US" dirty="0" err="1" smtClean="0"/>
              <a:t>encontrados</a:t>
            </a:r>
            <a:r>
              <a:rPr lang="en-US" dirty="0" smtClean="0"/>
              <a:t> con </a:t>
            </a:r>
            <a:r>
              <a:rPr lang="en-US" smtClean="0"/>
              <a:t>el Parallel </a:t>
            </a:r>
            <a:r>
              <a:rPr lang="en-US" dirty="0" smtClean="0"/>
              <a:t>Inspector</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457200" y="533400"/>
            <a:ext cx="8458200" cy="695325"/>
          </a:xfrm>
        </p:spPr>
        <p:txBody>
          <a:bodyPr/>
          <a:lstStyle/>
          <a:p>
            <a:r>
              <a:rPr lang="es-MX" smtClean="0"/>
              <a:t>Deadlock (interbloqueo)</a:t>
            </a:r>
          </a:p>
        </p:txBody>
      </p:sp>
      <p:sp>
        <p:nvSpPr>
          <p:cNvPr id="60418" name="Rectangle 3"/>
          <p:cNvSpPr>
            <a:spLocks noGrp="1" noChangeArrowheads="1"/>
          </p:cNvSpPr>
          <p:nvPr>
            <p:ph type="body" idx="1"/>
          </p:nvPr>
        </p:nvSpPr>
        <p:spPr/>
        <p:txBody>
          <a:bodyPr/>
          <a:lstStyle/>
          <a:p>
            <a:pPr marL="285750" indent="-285750"/>
            <a:r>
              <a:rPr lang="es-MX" dirty="0" smtClean="0"/>
              <a:t>Causado por un hilo que espera un evento que nunca ocurrirá</a:t>
            </a:r>
          </a:p>
          <a:p>
            <a:pPr marL="285750" indent="-285750"/>
            <a:r>
              <a:rPr lang="es-MX" dirty="0" smtClean="0"/>
              <a:t>La causa más común es jerarquía en los bloqueos</a:t>
            </a:r>
          </a:p>
          <a:p>
            <a:pPr marL="800100" lvl="1" indent="-342900"/>
            <a:r>
              <a:rPr lang="es-MX" smtClean="0"/>
              <a:t>Siempre bloquea y desbloquea en el mismo orden</a:t>
            </a:r>
          </a:p>
          <a:p>
            <a:pPr marL="800100" lvl="1" indent="-342900"/>
            <a:r>
              <a:rPr lang="es-MX" dirty="0" smtClean="0"/>
              <a:t>Evita </a:t>
            </a:r>
            <a:r>
              <a:rPr lang="es-MX" dirty="0" err="1" smtClean="0"/>
              <a:t>jererquías</a:t>
            </a:r>
            <a:r>
              <a:rPr lang="es-MX" dirty="0" smtClean="0"/>
              <a:t> si es posible</a:t>
            </a:r>
          </a:p>
        </p:txBody>
      </p:sp>
      <p:sp>
        <p:nvSpPr>
          <p:cNvPr id="96260" name="Rectangle 4"/>
          <p:cNvSpPr>
            <a:spLocks noChangeArrowheads="1"/>
          </p:cNvSpPr>
          <p:nvPr/>
        </p:nvSpPr>
        <p:spPr bwMode="auto">
          <a:xfrm>
            <a:off x="1998663" y="2192338"/>
            <a:ext cx="4802187" cy="2130425"/>
          </a:xfrm>
          <a:prstGeom prst="rect">
            <a:avLst/>
          </a:prstGeom>
          <a:solidFill>
            <a:srgbClr val="001E8A"/>
          </a:solidFill>
          <a:ln w="9525">
            <a:solidFill>
              <a:schemeClr val="tx1"/>
            </a:solidFill>
            <a:miter lim="800000"/>
            <a:headEnd/>
            <a:tailEnd/>
          </a:ln>
        </p:spPr>
        <p:txBody>
          <a:bodyPr lIns="92075" tIns="46038" rIns="92075" bIns="46038"/>
          <a:lstStyle/>
          <a:p>
            <a:pPr marL="342900" indent="-342900" eaLnBrk="0" hangingPunct="0">
              <a:lnSpc>
                <a:spcPct val="75000"/>
              </a:lnSpc>
              <a:spcBef>
                <a:spcPct val="10000"/>
              </a:spcBef>
            </a:pPr>
            <a:r>
              <a:rPr lang="es-MX" sz="1800" b="1" dirty="0" err="1" smtClean="0">
                <a:latin typeface="Courier New" pitchFamily="49" charset="0"/>
              </a:rPr>
              <a:t>void</a:t>
            </a:r>
            <a:r>
              <a:rPr lang="es-MX" sz="1800" b="1" dirty="0" smtClean="0">
                <a:latin typeface="Courier New" pitchFamily="49" charset="0"/>
              </a:rPr>
              <a:t> *</a:t>
            </a:r>
            <a:r>
              <a:rPr lang="es-MX" sz="1800" b="1" dirty="0" err="1" smtClean="0">
                <a:latin typeface="Courier New" pitchFamily="49" charset="0"/>
              </a:rPr>
              <a:t>threadA</a:t>
            </a:r>
            <a:r>
              <a:rPr lang="es-MX" sz="1800" b="1" dirty="0" smtClean="0">
                <a:latin typeface="Courier New" pitchFamily="49" charset="0"/>
              </a:rPr>
              <a:t>(</a:t>
            </a:r>
            <a:r>
              <a:rPr lang="es-MX" sz="1800" b="1" dirty="0" err="1" smtClean="0">
                <a:latin typeface="Courier New" pitchFamily="49" charset="0"/>
              </a:rPr>
              <a:t>void</a:t>
            </a:r>
            <a:r>
              <a:rPr lang="es-MX" sz="1800" b="1" dirty="0" smtClean="0">
                <a:latin typeface="Courier New" pitchFamily="49" charset="0"/>
              </a:rPr>
              <a:t> *</a:t>
            </a:r>
            <a:r>
              <a:rPr lang="es-MX" sz="1800" b="1" dirty="0" err="1" smtClean="0">
                <a:latin typeface="Courier New" pitchFamily="49" charset="0"/>
              </a:rPr>
              <a:t>arg</a:t>
            </a:r>
            <a:r>
              <a:rPr lang="es-MX" sz="1800" b="1" dirty="0">
                <a:latin typeface="Courier New" pitchFamily="49" charset="0"/>
              </a:rPr>
              <a:t>)</a:t>
            </a:r>
          </a:p>
          <a:p>
            <a:pPr marL="342900" indent="-342900" eaLnBrk="0" hangingPunct="0">
              <a:lnSpc>
                <a:spcPct val="75000"/>
              </a:lnSpc>
              <a:spcBef>
                <a:spcPct val="10000"/>
              </a:spcBef>
            </a:pPr>
            <a:r>
              <a:rPr lang="es-MX" sz="1800" b="1" dirty="0">
                <a:latin typeface="Courier New" pitchFamily="49" charset="0"/>
              </a:rPr>
              <a:t>{ </a:t>
            </a:r>
          </a:p>
          <a:p>
            <a:pPr marL="342900" indent="-342900" eaLnBrk="0" hangingPunct="0">
              <a:lnSpc>
                <a:spcPct val="75000"/>
              </a:lnSpc>
              <a:spcBef>
                <a:spcPct val="10000"/>
              </a:spcBef>
            </a:pPr>
            <a:r>
              <a:rPr lang="es-MX" sz="1800" b="1" dirty="0">
                <a:latin typeface="Courier New" pitchFamily="49" charset="0"/>
              </a:rPr>
              <a:t>  </a:t>
            </a:r>
            <a:r>
              <a:rPr lang="es-MX" sz="1800" b="1" dirty="0" err="1" smtClean="0">
                <a:solidFill>
                  <a:srgbClr val="FFFF00"/>
                </a:solidFill>
                <a:latin typeface="Courier New" pitchFamily="49" charset="0"/>
              </a:rPr>
              <a:t>pthread_mutex_lock</a:t>
            </a:r>
            <a:r>
              <a:rPr lang="es-MX" sz="1800" b="1" dirty="0" smtClean="0">
                <a:solidFill>
                  <a:srgbClr val="FFFF00"/>
                </a:solidFill>
                <a:latin typeface="Courier New" pitchFamily="49" charset="0"/>
              </a:rPr>
              <a:t>(&amp;</a:t>
            </a:r>
            <a:r>
              <a:rPr lang="es-MX" sz="1800" b="1" dirty="0">
                <a:solidFill>
                  <a:srgbClr val="FFFF00"/>
                </a:solidFill>
                <a:latin typeface="Courier New" pitchFamily="49" charset="0"/>
              </a:rPr>
              <a:t>L1);</a:t>
            </a:r>
            <a:endParaRPr lang="es-MX" sz="1800" b="1" dirty="0">
              <a:latin typeface="Courier New" pitchFamily="49" charset="0"/>
            </a:endParaRPr>
          </a:p>
          <a:p>
            <a:pPr marL="342900" indent="-342900" eaLnBrk="0" hangingPunct="0">
              <a:lnSpc>
                <a:spcPct val="75000"/>
              </a:lnSpc>
              <a:spcBef>
                <a:spcPct val="10000"/>
              </a:spcBef>
            </a:pPr>
            <a:r>
              <a:rPr lang="es-MX" sz="1800" b="1" dirty="0" smtClean="0">
                <a:latin typeface="Courier New" pitchFamily="49" charset="0"/>
              </a:rPr>
              <a:t>    </a:t>
            </a:r>
            <a:r>
              <a:rPr lang="es-MX" sz="1800" b="1" dirty="0" err="1" smtClean="0">
                <a:solidFill>
                  <a:srgbClr val="FFCC66"/>
                </a:solidFill>
                <a:latin typeface="Courier New" pitchFamily="49" charset="0"/>
              </a:rPr>
              <a:t>pthread_mutex_lock</a:t>
            </a:r>
            <a:r>
              <a:rPr lang="es-MX" sz="1800" b="1" dirty="0" smtClean="0">
                <a:solidFill>
                  <a:srgbClr val="FFCC66"/>
                </a:solidFill>
                <a:latin typeface="Courier New" pitchFamily="49" charset="0"/>
              </a:rPr>
              <a:t>(&amp;</a:t>
            </a:r>
            <a:r>
              <a:rPr lang="es-MX" sz="1800" b="1" dirty="0">
                <a:solidFill>
                  <a:srgbClr val="FFCC66"/>
                </a:solidFill>
                <a:latin typeface="Courier New" pitchFamily="49" charset="0"/>
              </a:rPr>
              <a:t>L2);</a:t>
            </a:r>
          </a:p>
          <a:p>
            <a:pPr marL="342900" indent="-342900" eaLnBrk="0" hangingPunct="0">
              <a:lnSpc>
                <a:spcPct val="75000"/>
              </a:lnSpc>
              <a:spcBef>
                <a:spcPct val="10000"/>
              </a:spcBef>
            </a:pPr>
            <a:r>
              <a:rPr lang="es-MX" sz="1800" b="1" dirty="0">
                <a:latin typeface="Courier New" pitchFamily="49" charset="0"/>
              </a:rPr>
              <a:t>      </a:t>
            </a:r>
            <a:r>
              <a:rPr lang="es-MX" sz="1800" b="1" dirty="0" err="1">
                <a:latin typeface="Courier New" pitchFamily="49" charset="0"/>
              </a:rPr>
              <a:t>processA</a:t>
            </a:r>
            <a:r>
              <a:rPr lang="es-MX" sz="1800" b="1" dirty="0">
                <a:latin typeface="Courier New" pitchFamily="49" charset="0"/>
              </a:rPr>
              <a:t>(data1, data2); </a:t>
            </a:r>
          </a:p>
          <a:p>
            <a:pPr marL="342900" indent="-342900" eaLnBrk="0" hangingPunct="0">
              <a:lnSpc>
                <a:spcPct val="75000"/>
              </a:lnSpc>
              <a:spcBef>
                <a:spcPct val="10000"/>
              </a:spcBef>
            </a:pPr>
            <a:r>
              <a:rPr lang="es-MX" sz="1800" b="1" dirty="0">
                <a:solidFill>
                  <a:srgbClr val="FFCC66"/>
                </a:solidFill>
                <a:latin typeface="Courier New" pitchFamily="49" charset="0"/>
              </a:rPr>
              <a:t>    </a:t>
            </a:r>
            <a:r>
              <a:rPr lang="es-MX" sz="1800" b="1" dirty="0" err="1" smtClean="0">
                <a:solidFill>
                  <a:srgbClr val="FFCC66"/>
                </a:solidFill>
                <a:latin typeface="Courier New" pitchFamily="49" charset="0"/>
              </a:rPr>
              <a:t>pthread_mutex_unlock</a:t>
            </a:r>
            <a:r>
              <a:rPr lang="es-MX" sz="1800" b="1" dirty="0" smtClean="0">
                <a:solidFill>
                  <a:srgbClr val="FFCC66"/>
                </a:solidFill>
                <a:latin typeface="Courier New" pitchFamily="49" charset="0"/>
              </a:rPr>
              <a:t>(&amp;</a:t>
            </a:r>
            <a:r>
              <a:rPr lang="es-MX" sz="1800" b="1" dirty="0">
                <a:solidFill>
                  <a:srgbClr val="FFCC66"/>
                </a:solidFill>
                <a:latin typeface="Courier New" pitchFamily="49" charset="0"/>
              </a:rPr>
              <a:t>L2);</a:t>
            </a:r>
          </a:p>
          <a:p>
            <a:pPr marL="342900" indent="-342900" eaLnBrk="0" hangingPunct="0">
              <a:lnSpc>
                <a:spcPct val="75000"/>
              </a:lnSpc>
              <a:spcBef>
                <a:spcPct val="10000"/>
              </a:spcBef>
            </a:pPr>
            <a:r>
              <a:rPr lang="es-MX" sz="1800" b="1" dirty="0">
                <a:latin typeface="Courier New" pitchFamily="49" charset="0"/>
              </a:rPr>
              <a:t>  </a:t>
            </a:r>
            <a:r>
              <a:rPr lang="es-MX" sz="1800" b="1" dirty="0" err="1" smtClean="0">
                <a:solidFill>
                  <a:srgbClr val="FFFF00"/>
                </a:solidFill>
                <a:latin typeface="Courier New" pitchFamily="49" charset="0"/>
              </a:rPr>
              <a:t>pthread_mutex_unlock</a:t>
            </a:r>
            <a:r>
              <a:rPr lang="es-MX" sz="1800" b="1" dirty="0" smtClean="0">
                <a:solidFill>
                  <a:srgbClr val="FFFF00"/>
                </a:solidFill>
                <a:latin typeface="Courier New" pitchFamily="49" charset="0"/>
              </a:rPr>
              <a:t>(&amp;</a:t>
            </a:r>
            <a:r>
              <a:rPr lang="es-MX" sz="1800" b="1" dirty="0">
                <a:solidFill>
                  <a:srgbClr val="FFFF00"/>
                </a:solidFill>
                <a:latin typeface="Courier New" pitchFamily="49" charset="0"/>
              </a:rPr>
              <a:t>L1);</a:t>
            </a:r>
          </a:p>
          <a:p>
            <a:pPr marL="342900" indent="-342900" eaLnBrk="0" hangingPunct="0">
              <a:lnSpc>
                <a:spcPct val="75000"/>
              </a:lnSpc>
              <a:spcBef>
                <a:spcPct val="10000"/>
              </a:spcBef>
            </a:pPr>
            <a:r>
              <a:rPr lang="es-MX" sz="1800" b="1" dirty="0">
                <a:latin typeface="Courier New" pitchFamily="49" charset="0"/>
              </a:rPr>
              <a:t>  </a:t>
            </a:r>
            <a:r>
              <a:rPr lang="es-MX" sz="1800" b="1" dirty="0" err="1">
                <a:latin typeface="Courier New" pitchFamily="49" charset="0"/>
              </a:rPr>
              <a:t>return</a:t>
            </a:r>
            <a:r>
              <a:rPr lang="es-MX" sz="1800" b="1" dirty="0">
                <a:latin typeface="Courier New" pitchFamily="49" charset="0"/>
              </a:rPr>
              <a:t>(0);</a:t>
            </a:r>
          </a:p>
          <a:p>
            <a:pPr marL="342900" indent="-342900" eaLnBrk="0" hangingPunct="0">
              <a:lnSpc>
                <a:spcPct val="75000"/>
              </a:lnSpc>
              <a:spcBef>
                <a:spcPct val="10000"/>
              </a:spcBef>
            </a:pPr>
            <a:r>
              <a:rPr lang="es-MX" sz="1800" b="1" dirty="0">
                <a:latin typeface="Courier New" pitchFamily="49" charset="0"/>
              </a:rPr>
              <a:t>}</a:t>
            </a:r>
          </a:p>
        </p:txBody>
      </p:sp>
      <p:sp>
        <p:nvSpPr>
          <p:cNvPr id="96261" name="Rectangle 5"/>
          <p:cNvSpPr>
            <a:spLocks noChangeArrowheads="1"/>
          </p:cNvSpPr>
          <p:nvPr/>
        </p:nvSpPr>
        <p:spPr bwMode="auto">
          <a:xfrm>
            <a:off x="4111625" y="3816350"/>
            <a:ext cx="4830763" cy="2132013"/>
          </a:xfrm>
          <a:prstGeom prst="rect">
            <a:avLst/>
          </a:prstGeom>
          <a:solidFill>
            <a:srgbClr val="001E8A"/>
          </a:solidFill>
          <a:ln w="9525">
            <a:solidFill>
              <a:schemeClr val="tx1"/>
            </a:solidFill>
            <a:miter lim="800000"/>
            <a:headEnd/>
            <a:tailEnd/>
          </a:ln>
          <a:effectLst/>
        </p:spPr>
        <p:txBody>
          <a:bodyPr lIns="92075" tIns="46038" rIns="92075" bIns="46038"/>
          <a:lstStyle/>
          <a:p>
            <a:pPr marL="285750" indent="-285750" eaLnBrk="0" hangingPunct="0">
              <a:lnSpc>
                <a:spcPct val="75000"/>
              </a:lnSpc>
              <a:spcBef>
                <a:spcPct val="10000"/>
              </a:spcBef>
              <a:buClr>
                <a:schemeClr val="tx2"/>
              </a:buClr>
              <a:buFont typeface="Wingdings" pitchFamily="2" charset="2"/>
              <a:buNone/>
              <a:defRPr/>
            </a:pPr>
            <a:r>
              <a:rPr lang="es-MX" sz="1800" b="1" dirty="0" err="1">
                <a:effectLst>
                  <a:outerShdw blurRad="38100" dist="38100" dir="2700000" algn="tl">
                    <a:srgbClr val="000000"/>
                  </a:outerShdw>
                </a:effectLst>
                <a:latin typeface="Courier New" pitchFamily="49" charset="0"/>
              </a:rPr>
              <a:t>v</a:t>
            </a:r>
            <a:r>
              <a:rPr lang="es-MX" sz="1800" b="1" dirty="0" err="1" smtClean="0">
                <a:effectLst>
                  <a:outerShdw blurRad="38100" dist="38100" dir="2700000" algn="tl">
                    <a:srgbClr val="000000"/>
                  </a:outerShdw>
                </a:effectLst>
                <a:latin typeface="Courier New" pitchFamily="49" charset="0"/>
              </a:rPr>
              <a:t>oid</a:t>
            </a:r>
            <a:r>
              <a:rPr lang="es-MX" sz="1800" b="1" dirty="0" smtClean="0">
                <a:effectLst>
                  <a:outerShdw blurRad="38100" dist="38100" dir="2700000" algn="tl">
                    <a:srgbClr val="000000"/>
                  </a:outerShdw>
                </a:effectLst>
                <a:latin typeface="Courier New" pitchFamily="49" charset="0"/>
              </a:rPr>
              <a:t> *</a:t>
            </a:r>
            <a:r>
              <a:rPr lang="es-MX" sz="1800" b="1" dirty="0" err="1" smtClean="0">
                <a:effectLst>
                  <a:outerShdw blurRad="38100" dist="38100" dir="2700000" algn="tl">
                    <a:srgbClr val="000000"/>
                  </a:outerShdw>
                </a:effectLst>
                <a:latin typeface="Courier New" pitchFamily="49" charset="0"/>
              </a:rPr>
              <a:t>threadB</a:t>
            </a:r>
            <a:r>
              <a:rPr lang="es-MX" sz="1800" b="1" dirty="0" smtClean="0">
                <a:effectLst>
                  <a:outerShdw blurRad="38100" dist="38100" dir="2700000" algn="tl">
                    <a:srgbClr val="000000"/>
                  </a:outerShdw>
                </a:effectLst>
                <a:latin typeface="Courier New" pitchFamily="49" charset="0"/>
              </a:rPr>
              <a:t>(</a:t>
            </a:r>
            <a:r>
              <a:rPr lang="es-MX" sz="1800" b="1" dirty="0" err="1" smtClean="0">
                <a:effectLst>
                  <a:outerShdw blurRad="38100" dist="38100" dir="2700000" algn="tl">
                    <a:srgbClr val="000000"/>
                  </a:outerShdw>
                </a:effectLst>
                <a:latin typeface="Courier New" pitchFamily="49" charset="0"/>
              </a:rPr>
              <a:t>void</a:t>
            </a:r>
            <a:r>
              <a:rPr lang="es-MX" sz="1800" b="1" dirty="0" smtClean="0">
                <a:effectLst>
                  <a:outerShdw blurRad="38100" dist="38100" dir="2700000" algn="tl">
                    <a:srgbClr val="000000"/>
                  </a:outerShdw>
                </a:effectLst>
                <a:latin typeface="Courier New" pitchFamily="49" charset="0"/>
              </a:rPr>
              <a:t> *</a:t>
            </a:r>
            <a:r>
              <a:rPr lang="es-MX" sz="1800" b="1" dirty="0" err="1" smtClean="0">
                <a:effectLst>
                  <a:outerShdw blurRad="38100" dist="38100" dir="2700000" algn="tl">
                    <a:srgbClr val="000000"/>
                  </a:outerShdw>
                </a:effectLst>
                <a:latin typeface="Courier New" pitchFamily="49" charset="0"/>
              </a:rPr>
              <a:t>arg</a:t>
            </a:r>
            <a:r>
              <a:rPr lang="es-MX" sz="1800" b="1" dirty="0">
                <a:effectLst>
                  <a:outerShdw blurRad="38100" dist="38100" dir="2700000" algn="tl">
                    <a:srgbClr val="000000"/>
                  </a:outerShdw>
                </a:effectLst>
                <a:latin typeface="Courier New" pitchFamily="49" charset="0"/>
              </a:rPr>
              <a:t>)</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 </a:t>
            </a:r>
          </a:p>
          <a:p>
            <a:pPr marL="285750" indent="-285750" eaLnBrk="0" hangingPunct="0">
              <a:lnSpc>
                <a:spcPct val="75000"/>
              </a:lnSpc>
              <a:spcBef>
                <a:spcPct val="10000"/>
              </a:spcBef>
              <a:buClr>
                <a:schemeClr val="tx2"/>
              </a:buClr>
              <a:buFont typeface="Wingdings" pitchFamily="2" charset="2"/>
              <a:buNone/>
              <a:defRPr/>
            </a:pPr>
            <a:r>
              <a:rPr lang="es-MX" sz="1800" b="1" dirty="0">
                <a:solidFill>
                  <a:srgbClr val="FFCC66"/>
                </a:solidFill>
                <a:effectLst>
                  <a:outerShdw blurRad="38100" dist="38100" dir="2700000" algn="tl">
                    <a:srgbClr val="000000"/>
                  </a:outerShdw>
                </a:effectLst>
                <a:latin typeface="Courier New" pitchFamily="49" charset="0"/>
              </a:rPr>
              <a:t>  </a:t>
            </a:r>
            <a:r>
              <a:rPr lang="es-MX" sz="1800" b="1" dirty="0" err="1" smtClean="0">
                <a:solidFill>
                  <a:srgbClr val="FFCC66"/>
                </a:solidFill>
                <a:effectLst>
                  <a:outerShdw blurRad="38100" dist="38100" dir="2700000" algn="tl">
                    <a:srgbClr val="000000"/>
                  </a:outerShdw>
                </a:effectLst>
                <a:latin typeface="Courier New" pitchFamily="49" charset="0"/>
              </a:rPr>
              <a:t>pthread_mutex_lock</a:t>
            </a:r>
            <a:r>
              <a:rPr lang="es-MX" sz="1800" b="1" dirty="0" smtClean="0">
                <a:solidFill>
                  <a:srgbClr val="FFCC66"/>
                </a:solidFill>
                <a:effectLst>
                  <a:outerShdw blurRad="38100" dist="38100" dir="2700000" algn="tl">
                    <a:srgbClr val="000000"/>
                  </a:outerShdw>
                </a:effectLst>
                <a:latin typeface="Courier New" pitchFamily="49" charset="0"/>
              </a:rPr>
              <a:t>(&amp;</a:t>
            </a:r>
            <a:r>
              <a:rPr lang="es-MX" sz="1800" b="1" dirty="0">
                <a:solidFill>
                  <a:srgbClr val="FFCC66"/>
                </a:solidFill>
                <a:effectLst>
                  <a:outerShdw blurRad="38100" dist="38100" dir="2700000" algn="tl">
                    <a:srgbClr val="000000"/>
                  </a:outerShdw>
                </a:effectLst>
                <a:latin typeface="Courier New" pitchFamily="49" charset="0"/>
              </a:rPr>
              <a:t>L2);</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	 </a:t>
            </a:r>
            <a:r>
              <a:rPr lang="es-MX" sz="1800" b="1" dirty="0" err="1">
                <a:solidFill>
                  <a:srgbClr val="FFFF00"/>
                </a:solidFill>
                <a:latin typeface="Courier New" pitchFamily="49" charset="0"/>
              </a:rPr>
              <a:t>pthread_mutex_lock</a:t>
            </a:r>
            <a:r>
              <a:rPr lang="es-MX" sz="1800" b="1" dirty="0" smtClean="0">
                <a:solidFill>
                  <a:srgbClr val="FFFF00"/>
                </a:solidFill>
                <a:effectLst>
                  <a:outerShdw blurRad="38100" dist="38100" dir="2700000" algn="tl">
                    <a:srgbClr val="000000"/>
                  </a:outerShdw>
                </a:effectLst>
                <a:latin typeface="Courier New" pitchFamily="49" charset="0"/>
              </a:rPr>
              <a:t>(&amp;</a:t>
            </a:r>
            <a:r>
              <a:rPr lang="es-MX" sz="1800" b="1" dirty="0">
                <a:solidFill>
                  <a:srgbClr val="FFFF00"/>
                </a:solidFill>
                <a:effectLst>
                  <a:outerShdw blurRad="38100" dist="38100" dir="2700000" algn="tl">
                    <a:srgbClr val="000000"/>
                  </a:outerShdw>
                </a:effectLst>
                <a:latin typeface="Courier New" pitchFamily="49" charset="0"/>
              </a:rPr>
              <a:t>L1);</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	    </a:t>
            </a:r>
            <a:r>
              <a:rPr lang="es-MX" sz="1800" b="1" dirty="0" err="1">
                <a:effectLst>
                  <a:outerShdw blurRad="38100" dist="38100" dir="2700000" algn="tl">
                    <a:srgbClr val="000000"/>
                  </a:outerShdw>
                </a:effectLst>
                <a:latin typeface="Courier New" pitchFamily="49" charset="0"/>
              </a:rPr>
              <a:t>processB</a:t>
            </a:r>
            <a:r>
              <a:rPr lang="es-MX" sz="1800" b="1" dirty="0">
                <a:effectLst>
                  <a:outerShdw blurRad="38100" dist="38100" dir="2700000" algn="tl">
                    <a:srgbClr val="000000"/>
                  </a:outerShdw>
                </a:effectLst>
                <a:latin typeface="Courier New" pitchFamily="49" charset="0"/>
              </a:rPr>
              <a:t>(data2, data1) ;</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	 </a:t>
            </a:r>
            <a:r>
              <a:rPr lang="es-MX" sz="1800" b="1" dirty="0" err="1" smtClean="0">
                <a:solidFill>
                  <a:srgbClr val="FFFF00"/>
                </a:solidFill>
                <a:effectLst>
                  <a:outerShdw blurRad="38100" dist="38100" dir="2700000" algn="tl">
                    <a:srgbClr val="000000"/>
                  </a:outerShdw>
                </a:effectLst>
                <a:latin typeface="Courier New" pitchFamily="49" charset="0"/>
              </a:rPr>
              <a:t>pthread_mutex_unlock</a:t>
            </a:r>
            <a:r>
              <a:rPr lang="es-MX" sz="1800" b="1" dirty="0" smtClean="0">
                <a:solidFill>
                  <a:srgbClr val="FFFF00"/>
                </a:solidFill>
                <a:effectLst>
                  <a:outerShdw blurRad="38100" dist="38100" dir="2700000" algn="tl">
                    <a:srgbClr val="000000"/>
                  </a:outerShdw>
                </a:effectLst>
                <a:latin typeface="Courier New" pitchFamily="49" charset="0"/>
              </a:rPr>
              <a:t>(&amp;</a:t>
            </a:r>
            <a:r>
              <a:rPr lang="es-MX" sz="1800" b="1" dirty="0">
                <a:solidFill>
                  <a:srgbClr val="FFFF00"/>
                </a:solidFill>
                <a:effectLst>
                  <a:outerShdw blurRad="38100" dist="38100" dir="2700000" algn="tl">
                    <a:srgbClr val="000000"/>
                  </a:outerShdw>
                </a:effectLst>
                <a:latin typeface="Courier New" pitchFamily="49" charset="0"/>
              </a:rPr>
              <a:t>L1);</a:t>
            </a:r>
          </a:p>
          <a:p>
            <a:pPr marL="285750" indent="-285750" eaLnBrk="0" hangingPunct="0">
              <a:lnSpc>
                <a:spcPct val="75000"/>
              </a:lnSpc>
              <a:spcBef>
                <a:spcPct val="10000"/>
              </a:spcBef>
              <a:buClr>
                <a:schemeClr val="tx2"/>
              </a:buClr>
              <a:buFont typeface="Wingdings" pitchFamily="2" charset="2"/>
              <a:buNone/>
              <a:defRPr/>
            </a:pPr>
            <a:r>
              <a:rPr lang="es-MX" sz="1800" b="1" dirty="0">
                <a:solidFill>
                  <a:srgbClr val="FFCC66"/>
                </a:solidFill>
                <a:effectLst>
                  <a:outerShdw blurRad="38100" dist="38100" dir="2700000" algn="tl">
                    <a:srgbClr val="000000"/>
                  </a:outerShdw>
                </a:effectLst>
                <a:latin typeface="Courier New" pitchFamily="49" charset="0"/>
              </a:rPr>
              <a:t>	</a:t>
            </a:r>
            <a:r>
              <a:rPr lang="es-MX" sz="1800" b="1" dirty="0" err="1" smtClean="0">
                <a:solidFill>
                  <a:srgbClr val="FFCC66"/>
                </a:solidFill>
                <a:effectLst>
                  <a:outerShdw blurRad="38100" dist="38100" dir="2700000" algn="tl">
                    <a:srgbClr val="000000"/>
                  </a:outerShdw>
                </a:effectLst>
                <a:latin typeface="Courier New" pitchFamily="49" charset="0"/>
              </a:rPr>
              <a:t>pthread_mutex_unlock</a:t>
            </a:r>
            <a:r>
              <a:rPr lang="es-MX" sz="1800" b="1" dirty="0" smtClean="0">
                <a:solidFill>
                  <a:srgbClr val="FFCC66"/>
                </a:solidFill>
                <a:effectLst>
                  <a:outerShdw blurRad="38100" dist="38100" dir="2700000" algn="tl">
                    <a:srgbClr val="000000"/>
                  </a:outerShdw>
                </a:effectLst>
                <a:latin typeface="Courier New" pitchFamily="49" charset="0"/>
              </a:rPr>
              <a:t>(&amp;</a:t>
            </a:r>
            <a:r>
              <a:rPr lang="es-MX" sz="1800" b="1" dirty="0">
                <a:solidFill>
                  <a:srgbClr val="FFCC66"/>
                </a:solidFill>
                <a:effectLst>
                  <a:outerShdw blurRad="38100" dist="38100" dir="2700000" algn="tl">
                    <a:srgbClr val="000000"/>
                  </a:outerShdw>
                </a:effectLst>
                <a:latin typeface="Courier New" pitchFamily="49" charset="0"/>
              </a:rPr>
              <a:t>L2);</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  </a:t>
            </a:r>
            <a:r>
              <a:rPr lang="es-MX" sz="1800" b="1" dirty="0" err="1">
                <a:effectLst>
                  <a:outerShdw blurRad="38100" dist="38100" dir="2700000" algn="tl">
                    <a:srgbClr val="000000"/>
                  </a:outerShdw>
                </a:effectLst>
                <a:latin typeface="Courier New" pitchFamily="49" charset="0"/>
              </a:rPr>
              <a:t>return</a:t>
            </a:r>
            <a:r>
              <a:rPr lang="es-MX" sz="1800" b="1" dirty="0">
                <a:effectLst>
                  <a:outerShdw blurRad="38100" dist="38100" dir="2700000" algn="tl">
                    <a:srgbClr val="000000"/>
                  </a:outerShdw>
                </a:effectLst>
                <a:latin typeface="Courier New" pitchFamily="49" charset="0"/>
              </a:rPr>
              <a:t>(0);</a:t>
            </a:r>
          </a:p>
          <a:p>
            <a:pPr marL="285750" indent="-285750" eaLnBrk="0" hangingPunct="0">
              <a:lnSpc>
                <a:spcPct val="75000"/>
              </a:lnSpc>
              <a:spcBef>
                <a:spcPct val="10000"/>
              </a:spcBef>
              <a:buClr>
                <a:schemeClr val="tx2"/>
              </a:buClr>
              <a:buFont typeface="Wingdings" pitchFamily="2" charset="2"/>
              <a:buNone/>
              <a:defRPr/>
            </a:pPr>
            <a:r>
              <a:rPr lang="es-MX" sz="1800" b="1" dirty="0">
                <a:effectLst>
                  <a:outerShdw blurRad="38100" dist="38100" dir="2700000" algn="tl">
                    <a:srgbClr val="000000"/>
                  </a:outerShdw>
                </a:effectLst>
                <a:latin typeface="Courier New" pitchFamily="49" charset="0"/>
              </a:rPr>
              <a:t>}</a:t>
            </a:r>
          </a:p>
        </p:txBody>
      </p:sp>
      <p:sp>
        <p:nvSpPr>
          <p:cNvPr id="96262" name="AutoShape 6"/>
          <p:cNvSpPr>
            <a:spLocks noChangeArrowheads="1"/>
          </p:cNvSpPr>
          <p:nvPr/>
        </p:nvSpPr>
        <p:spPr bwMode="auto">
          <a:xfrm>
            <a:off x="423863" y="4695825"/>
            <a:ext cx="3355975" cy="536575"/>
          </a:xfrm>
          <a:prstGeom prst="roundRect">
            <a:avLst>
              <a:gd name="adj" fmla="val 50000"/>
            </a:avLst>
          </a:prstGeom>
          <a:solidFill>
            <a:srgbClr val="FF9900"/>
          </a:solidFill>
          <a:ln w="12700">
            <a:solidFill>
              <a:srgbClr val="FF9900"/>
            </a:solidFill>
            <a:round/>
            <a:headEnd type="none" w="sm" len="sm"/>
            <a:tailEnd type="none" w="sm" len="sm"/>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s-MX" b="1">
                <a:solidFill>
                  <a:srgbClr val="000000"/>
                </a:solidFill>
                <a:effectLst>
                  <a:outerShdw blurRad="38100" dist="38100" dir="2700000" algn="tl">
                    <a:srgbClr val="FFFFFF"/>
                  </a:outerShdw>
                </a:effectLst>
                <a:latin typeface="Arial" charset="0"/>
              </a:rPr>
              <a:t>ThreadA: L1, después L2</a:t>
            </a:r>
          </a:p>
        </p:txBody>
      </p:sp>
      <p:sp>
        <p:nvSpPr>
          <p:cNvPr id="96263" name="AutoShape 7"/>
          <p:cNvSpPr>
            <a:spLocks noChangeArrowheads="1"/>
          </p:cNvSpPr>
          <p:nvPr/>
        </p:nvSpPr>
        <p:spPr bwMode="auto">
          <a:xfrm>
            <a:off x="5435600" y="3124200"/>
            <a:ext cx="3355975" cy="536575"/>
          </a:xfrm>
          <a:prstGeom prst="roundRect">
            <a:avLst>
              <a:gd name="adj" fmla="val 50000"/>
            </a:avLst>
          </a:prstGeom>
          <a:solidFill>
            <a:srgbClr val="FF9900"/>
          </a:solidFill>
          <a:ln w="12700">
            <a:solidFill>
              <a:srgbClr val="FF9900"/>
            </a:solidFill>
            <a:round/>
            <a:headEnd type="none" w="sm" len="sm"/>
            <a:tailEnd type="none" w="sm" len="sm"/>
          </a:ln>
          <a:effectLst>
            <a:outerShdw dist="107763" dir="2700000" algn="ctr" rotWithShape="0">
              <a:schemeClr val="bg2">
                <a:alpha val="50000"/>
              </a:schemeClr>
            </a:outerShdw>
          </a:effectLst>
        </p:spPr>
        <p:txBody>
          <a:bodyPr>
            <a:spAutoFit/>
          </a:bodyPr>
          <a:lstStyle/>
          <a:p>
            <a:pPr algn="ctr" eaLnBrk="0" hangingPunct="0">
              <a:spcBef>
                <a:spcPct val="50000"/>
              </a:spcBef>
              <a:defRPr/>
            </a:pPr>
            <a:r>
              <a:rPr lang="es-MX" b="1">
                <a:solidFill>
                  <a:srgbClr val="000000"/>
                </a:solidFill>
                <a:effectLst>
                  <a:outerShdw blurRad="38100" dist="38100" dir="2700000" algn="tl">
                    <a:srgbClr val="FFFFFF"/>
                  </a:outerShdw>
                </a:effectLst>
                <a:latin typeface="Arial" charset="0"/>
              </a:rPr>
              <a:t>ThreadB: L2, después L1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anim calcmode="lin" valueType="num">
                                      <p:cBhvr additive="base">
                                        <p:cTn id="7" dur="500" fill="hold"/>
                                        <p:tgtEl>
                                          <p:spTgt spid="96260"/>
                                        </p:tgtEl>
                                        <p:attrNameLst>
                                          <p:attrName>ppt_x</p:attrName>
                                        </p:attrNameLst>
                                      </p:cBhvr>
                                      <p:tavLst>
                                        <p:tav tm="0">
                                          <p:val>
                                            <p:strVal val="0-#ppt_w/2"/>
                                          </p:val>
                                        </p:tav>
                                        <p:tav tm="100000">
                                          <p:val>
                                            <p:strVal val="#ppt_x"/>
                                          </p:val>
                                        </p:tav>
                                      </p:tavLst>
                                    </p:anim>
                                    <p:anim calcmode="lin" valueType="num">
                                      <p:cBhvr additive="base">
                                        <p:cTn id="8"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path" presetSubtype="0" accel="50000" decel="50000" fill="hold" grpId="1" nodeType="clickEffect">
                                  <p:stCondLst>
                                    <p:cond delay="0"/>
                                  </p:stCondLst>
                                  <p:childTnLst>
                                    <p:animMotion origin="layout" path="M 3.61111E-6 0 L -0.15452 0 " pathEditMode="fixed" rAng="0" ptsTypes="AA">
                                      <p:cBhvr>
                                        <p:cTn id="12" dur="1000" fill="hold"/>
                                        <p:tgtEl>
                                          <p:spTgt spid="96260"/>
                                        </p:tgtEl>
                                        <p:attrNameLst>
                                          <p:attrName>ppt_x</p:attrName>
                                          <p:attrName>ppt_y</p:attrName>
                                        </p:attrNameLst>
                                      </p:cBhvr>
                                      <p:rCtr x="-77" y="0"/>
                                    </p:animMotion>
                                  </p:childTnLst>
                                </p:cTn>
                              </p:par>
                              <p:par>
                                <p:cTn id="13" presetID="2" presetClass="entr" presetSubtype="2" fill="hold" grpId="0" nodeType="withEffect">
                                  <p:stCondLst>
                                    <p:cond delay="0"/>
                                  </p:stCondLst>
                                  <p:childTnLst>
                                    <p:set>
                                      <p:cBhvr>
                                        <p:cTn id="14" dur="1" fill="hold">
                                          <p:stCondLst>
                                            <p:cond delay="0"/>
                                          </p:stCondLst>
                                        </p:cTn>
                                        <p:tgtEl>
                                          <p:spTgt spid="96261"/>
                                        </p:tgtEl>
                                        <p:attrNameLst>
                                          <p:attrName>style.visibility</p:attrName>
                                        </p:attrNameLst>
                                      </p:cBhvr>
                                      <p:to>
                                        <p:strVal val="visible"/>
                                      </p:to>
                                    </p:set>
                                    <p:anim calcmode="lin" valueType="num">
                                      <p:cBhvr additive="base">
                                        <p:cTn id="15" dur="500" fill="hold"/>
                                        <p:tgtEl>
                                          <p:spTgt spid="96261"/>
                                        </p:tgtEl>
                                        <p:attrNameLst>
                                          <p:attrName>ppt_x</p:attrName>
                                        </p:attrNameLst>
                                      </p:cBhvr>
                                      <p:tavLst>
                                        <p:tav tm="0">
                                          <p:val>
                                            <p:strVal val="1+#ppt_w/2"/>
                                          </p:val>
                                        </p:tav>
                                        <p:tav tm="100000">
                                          <p:val>
                                            <p:strVal val="#ppt_x"/>
                                          </p:val>
                                        </p:tav>
                                      </p:tavLst>
                                    </p:anim>
                                    <p:anim calcmode="lin" valueType="num">
                                      <p:cBhvr additive="base">
                                        <p:cTn id="16" dur="500" fill="hold"/>
                                        <p:tgtEl>
                                          <p:spTgt spid="9626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grpId="0" nodeType="clickEffect">
                                  <p:stCondLst>
                                    <p:cond delay="0"/>
                                  </p:stCondLst>
                                  <p:childTnLst>
                                    <p:set>
                                      <p:cBhvr>
                                        <p:cTn id="20" dur="1" fill="hold">
                                          <p:stCondLst>
                                            <p:cond delay="0"/>
                                          </p:stCondLst>
                                        </p:cTn>
                                        <p:tgtEl>
                                          <p:spTgt spid="96262"/>
                                        </p:tgtEl>
                                        <p:attrNameLst>
                                          <p:attrName>style.visibility</p:attrName>
                                        </p:attrNameLst>
                                      </p:cBhvr>
                                      <p:to>
                                        <p:strVal val="visible"/>
                                      </p:to>
                                    </p:set>
                                    <p:anim calcmode="lin" valueType="num">
                                      <p:cBhvr>
                                        <p:cTn id="21" dur="500" fill="hold"/>
                                        <p:tgtEl>
                                          <p:spTgt spid="96262"/>
                                        </p:tgtEl>
                                        <p:attrNameLst>
                                          <p:attrName>ppt_w</p:attrName>
                                        </p:attrNameLst>
                                      </p:cBhvr>
                                      <p:tavLst>
                                        <p:tav tm="0">
                                          <p:val>
                                            <p:strVal val="#ppt_w*0.05"/>
                                          </p:val>
                                        </p:tav>
                                        <p:tav tm="100000">
                                          <p:val>
                                            <p:strVal val="#ppt_w"/>
                                          </p:val>
                                        </p:tav>
                                      </p:tavLst>
                                    </p:anim>
                                    <p:anim calcmode="lin" valueType="num">
                                      <p:cBhvr>
                                        <p:cTn id="22" dur="500" fill="hold"/>
                                        <p:tgtEl>
                                          <p:spTgt spid="96262"/>
                                        </p:tgtEl>
                                        <p:attrNameLst>
                                          <p:attrName>ppt_h</p:attrName>
                                        </p:attrNameLst>
                                      </p:cBhvr>
                                      <p:tavLst>
                                        <p:tav tm="0">
                                          <p:val>
                                            <p:strVal val="#ppt_h"/>
                                          </p:val>
                                        </p:tav>
                                        <p:tav tm="100000">
                                          <p:val>
                                            <p:strVal val="#ppt_h"/>
                                          </p:val>
                                        </p:tav>
                                      </p:tavLst>
                                    </p:anim>
                                    <p:anim calcmode="lin" valueType="num">
                                      <p:cBhvr>
                                        <p:cTn id="23" dur="500" fill="hold"/>
                                        <p:tgtEl>
                                          <p:spTgt spid="96262"/>
                                        </p:tgtEl>
                                        <p:attrNameLst>
                                          <p:attrName>ppt_x</p:attrName>
                                        </p:attrNameLst>
                                      </p:cBhvr>
                                      <p:tavLst>
                                        <p:tav tm="0">
                                          <p:val>
                                            <p:strVal val="#ppt_x-.2"/>
                                          </p:val>
                                        </p:tav>
                                        <p:tav tm="100000">
                                          <p:val>
                                            <p:strVal val="#ppt_x"/>
                                          </p:val>
                                        </p:tav>
                                      </p:tavLst>
                                    </p:anim>
                                    <p:anim calcmode="lin" valueType="num">
                                      <p:cBhvr>
                                        <p:cTn id="24" dur="500" fill="hold"/>
                                        <p:tgtEl>
                                          <p:spTgt spid="96262"/>
                                        </p:tgtEl>
                                        <p:attrNameLst>
                                          <p:attrName>ppt_y</p:attrName>
                                        </p:attrNameLst>
                                      </p:cBhvr>
                                      <p:tavLst>
                                        <p:tav tm="0">
                                          <p:val>
                                            <p:strVal val="#ppt_y"/>
                                          </p:val>
                                        </p:tav>
                                        <p:tav tm="100000">
                                          <p:val>
                                            <p:strVal val="#ppt_y"/>
                                          </p:val>
                                        </p:tav>
                                      </p:tavLst>
                                    </p:anim>
                                    <p:animEffect transition="in" filter="fade">
                                      <p:cBhvr>
                                        <p:cTn id="25" dur="500"/>
                                        <p:tgtEl>
                                          <p:spTgt spid="96262"/>
                                        </p:tgtEl>
                                      </p:cBhvr>
                                    </p:animEffect>
                                  </p:childTnLst>
                                </p:cTn>
                              </p:par>
                            </p:childTnLst>
                          </p:cTn>
                        </p:par>
                        <p:par>
                          <p:cTn id="26" fill="hold">
                            <p:stCondLst>
                              <p:cond delay="500"/>
                            </p:stCondLst>
                            <p:childTnLst>
                              <p:par>
                                <p:cTn id="27" presetID="54" presetClass="entr" presetSubtype="0" accel="100000" fill="hold" grpId="0" nodeType="afterEffect">
                                  <p:stCondLst>
                                    <p:cond delay="0"/>
                                  </p:stCondLst>
                                  <p:childTnLst>
                                    <p:set>
                                      <p:cBhvr>
                                        <p:cTn id="28" dur="1" fill="hold">
                                          <p:stCondLst>
                                            <p:cond delay="0"/>
                                          </p:stCondLst>
                                        </p:cTn>
                                        <p:tgtEl>
                                          <p:spTgt spid="96263"/>
                                        </p:tgtEl>
                                        <p:attrNameLst>
                                          <p:attrName>style.visibility</p:attrName>
                                        </p:attrNameLst>
                                      </p:cBhvr>
                                      <p:to>
                                        <p:strVal val="visible"/>
                                      </p:to>
                                    </p:set>
                                    <p:anim calcmode="lin" valueType="num">
                                      <p:cBhvr>
                                        <p:cTn id="29" dur="500" fill="hold"/>
                                        <p:tgtEl>
                                          <p:spTgt spid="96263"/>
                                        </p:tgtEl>
                                        <p:attrNameLst>
                                          <p:attrName>ppt_w</p:attrName>
                                        </p:attrNameLst>
                                      </p:cBhvr>
                                      <p:tavLst>
                                        <p:tav tm="0">
                                          <p:val>
                                            <p:strVal val="#ppt_w*0.05"/>
                                          </p:val>
                                        </p:tav>
                                        <p:tav tm="100000">
                                          <p:val>
                                            <p:strVal val="#ppt_w"/>
                                          </p:val>
                                        </p:tav>
                                      </p:tavLst>
                                    </p:anim>
                                    <p:anim calcmode="lin" valueType="num">
                                      <p:cBhvr>
                                        <p:cTn id="30" dur="500" fill="hold"/>
                                        <p:tgtEl>
                                          <p:spTgt spid="96263"/>
                                        </p:tgtEl>
                                        <p:attrNameLst>
                                          <p:attrName>ppt_h</p:attrName>
                                        </p:attrNameLst>
                                      </p:cBhvr>
                                      <p:tavLst>
                                        <p:tav tm="0">
                                          <p:val>
                                            <p:strVal val="#ppt_h"/>
                                          </p:val>
                                        </p:tav>
                                        <p:tav tm="100000">
                                          <p:val>
                                            <p:strVal val="#ppt_h"/>
                                          </p:val>
                                        </p:tav>
                                      </p:tavLst>
                                    </p:anim>
                                    <p:anim calcmode="lin" valueType="num">
                                      <p:cBhvr>
                                        <p:cTn id="31" dur="500" fill="hold"/>
                                        <p:tgtEl>
                                          <p:spTgt spid="96263"/>
                                        </p:tgtEl>
                                        <p:attrNameLst>
                                          <p:attrName>ppt_x</p:attrName>
                                        </p:attrNameLst>
                                      </p:cBhvr>
                                      <p:tavLst>
                                        <p:tav tm="0">
                                          <p:val>
                                            <p:strVal val="#ppt_x-.2"/>
                                          </p:val>
                                        </p:tav>
                                        <p:tav tm="100000">
                                          <p:val>
                                            <p:strVal val="#ppt_x"/>
                                          </p:val>
                                        </p:tav>
                                      </p:tavLst>
                                    </p:anim>
                                    <p:anim calcmode="lin" valueType="num">
                                      <p:cBhvr>
                                        <p:cTn id="32" dur="500" fill="hold"/>
                                        <p:tgtEl>
                                          <p:spTgt spid="96263"/>
                                        </p:tgtEl>
                                        <p:attrNameLst>
                                          <p:attrName>ppt_y</p:attrName>
                                        </p:attrNameLst>
                                      </p:cBhvr>
                                      <p:tavLst>
                                        <p:tav tm="0">
                                          <p:val>
                                            <p:strVal val="#ppt_y"/>
                                          </p:val>
                                        </p:tav>
                                        <p:tav tm="100000">
                                          <p:val>
                                            <p:strVal val="#ppt_y"/>
                                          </p:val>
                                        </p:tav>
                                      </p:tavLst>
                                    </p:anim>
                                    <p:animEffect transition="in" filter="fade">
                                      <p:cBhvr>
                                        <p:cTn id="33" dur="500"/>
                                        <p:tgtEl>
                                          <p:spTgt spid="96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nimBg="1"/>
      <p:bldP spid="96260" grpId="1" animBg="1"/>
      <p:bldP spid="96261" grpId="0" animBg="1"/>
      <p:bldP spid="96262" grpId="0" animBg="1"/>
      <p:bldP spid="962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s-MX" smtClean="0"/>
              <a:t>Deadlock (interbloqueo)</a:t>
            </a:r>
          </a:p>
        </p:txBody>
      </p:sp>
      <p:sp>
        <p:nvSpPr>
          <p:cNvPr id="62466" name="Rectangle 3"/>
          <p:cNvSpPr>
            <a:spLocks noGrp="1" noChangeArrowheads="1"/>
          </p:cNvSpPr>
          <p:nvPr>
            <p:ph type="body" idx="1"/>
          </p:nvPr>
        </p:nvSpPr>
        <p:spPr/>
        <p:txBody>
          <a:bodyPr/>
          <a:lstStyle/>
          <a:p>
            <a:r>
              <a:rPr lang="es-MX" smtClean="0"/>
              <a:t>Añade un lock por elemento</a:t>
            </a:r>
          </a:p>
          <a:p>
            <a:r>
              <a:rPr lang="es-MX" smtClean="0"/>
              <a:t>Bloquea solo elementos, no todo el arreglo de elementos</a:t>
            </a:r>
          </a:p>
        </p:txBody>
      </p:sp>
      <p:sp>
        <p:nvSpPr>
          <p:cNvPr id="98308" name="Text Box 4"/>
          <p:cNvSpPr txBox="1">
            <a:spLocks noChangeArrowheads="1"/>
          </p:cNvSpPr>
          <p:nvPr/>
        </p:nvSpPr>
        <p:spPr bwMode="auto">
          <a:xfrm>
            <a:off x="4572000" y="2622550"/>
            <a:ext cx="3810000" cy="2576513"/>
          </a:xfrm>
          <a:prstGeom prst="rect">
            <a:avLst/>
          </a:prstGeom>
          <a:solidFill>
            <a:srgbClr val="001E8A"/>
          </a:solidFill>
          <a:ln w="12700">
            <a:solidFill>
              <a:schemeClr val="tx1"/>
            </a:solidFill>
            <a:miter lim="800000"/>
            <a:headEnd type="none" w="sm" len="sm"/>
            <a:tailEnd type="none" w="sm" len="sm"/>
          </a:ln>
        </p:spPr>
        <p:txBody>
          <a:bodyPr>
            <a:spAutoFit/>
          </a:bodyPr>
          <a:lstStyle/>
          <a:p>
            <a:pPr eaLnBrk="0" hangingPunct="0"/>
            <a:r>
              <a:rPr lang="es-MX" sz="1800" b="1" dirty="0" err="1">
                <a:latin typeface="Courier New" pitchFamily="49" charset="0"/>
              </a:rPr>
              <a:t>void</a:t>
            </a:r>
            <a:r>
              <a:rPr lang="es-MX" sz="1800" b="1" dirty="0">
                <a:latin typeface="Courier New" pitchFamily="49" charset="0"/>
              </a:rPr>
              <a:t> swap (</a:t>
            </a:r>
            <a:r>
              <a:rPr lang="es-MX" sz="1800" b="1" dirty="0" err="1">
                <a:latin typeface="Courier New" pitchFamily="49" charset="0"/>
              </a:rPr>
              <a:t>shape_t</a:t>
            </a:r>
            <a:r>
              <a:rPr lang="es-MX" sz="1800" b="1" dirty="0">
                <a:latin typeface="Courier New" pitchFamily="49" charset="0"/>
              </a:rPr>
              <a:t> </a:t>
            </a:r>
            <a:r>
              <a:rPr lang="es-MX" sz="1800" b="1" dirty="0" smtClean="0">
                <a:latin typeface="Courier New" pitchFamily="49" charset="0"/>
              </a:rPr>
              <a:t>a, </a:t>
            </a:r>
            <a:endParaRPr lang="es-MX" sz="1800" b="1" dirty="0">
              <a:latin typeface="Courier New" pitchFamily="49" charset="0"/>
            </a:endParaRPr>
          </a:p>
          <a:p>
            <a:pPr eaLnBrk="0" hangingPunct="0"/>
            <a:r>
              <a:rPr lang="es-MX" sz="1800" b="1" dirty="0">
                <a:latin typeface="Courier New" pitchFamily="49" charset="0"/>
              </a:rPr>
              <a:t>           </a:t>
            </a:r>
            <a:r>
              <a:rPr lang="es-MX" sz="1800" b="1" dirty="0" err="1">
                <a:latin typeface="Courier New" pitchFamily="49" charset="0"/>
              </a:rPr>
              <a:t>shape_t</a:t>
            </a:r>
            <a:r>
              <a:rPr lang="es-MX" sz="1800" b="1" dirty="0">
                <a:latin typeface="Courier New" pitchFamily="49" charset="0"/>
              </a:rPr>
              <a:t> </a:t>
            </a:r>
            <a:r>
              <a:rPr lang="es-MX" sz="1800" b="1" dirty="0" smtClean="0">
                <a:latin typeface="Courier New" pitchFamily="49" charset="0"/>
              </a:rPr>
              <a:t>b)</a:t>
            </a:r>
            <a:endParaRPr lang="es-MX" sz="1800" b="1" dirty="0">
              <a:latin typeface="Courier New" pitchFamily="49" charset="0"/>
            </a:endParaRPr>
          </a:p>
          <a:p>
            <a:pPr eaLnBrk="0" hangingPunct="0"/>
            <a:r>
              <a:rPr lang="es-MX" sz="1800" b="1" dirty="0">
                <a:latin typeface="Courier New" pitchFamily="49" charset="0"/>
              </a:rPr>
              <a:t>{</a:t>
            </a:r>
          </a:p>
          <a:p>
            <a:pPr eaLnBrk="0" hangingPunct="0"/>
            <a:r>
              <a:rPr lang="es-MX" sz="1800" b="1" dirty="0">
                <a:latin typeface="Courier New" pitchFamily="49" charset="0"/>
              </a:rPr>
              <a:t>   </a:t>
            </a:r>
            <a:r>
              <a:rPr lang="es-MX" sz="1800" b="1" dirty="0" err="1">
                <a:latin typeface="Courier New" pitchFamily="49" charset="0"/>
              </a:rPr>
              <a:t>lock</a:t>
            </a:r>
            <a:r>
              <a:rPr lang="es-MX" sz="1800" b="1" dirty="0">
                <a:latin typeface="Courier New" pitchFamily="49" charset="0"/>
              </a:rPr>
              <a:t>(</a:t>
            </a:r>
            <a:r>
              <a:rPr lang="es-MX" sz="1800" b="1" dirty="0" err="1">
                <a:latin typeface="Courier New" pitchFamily="49" charset="0"/>
              </a:rPr>
              <a:t>a.mutex</a:t>
            </a:r>
            <a:r>
              <a:rPr lang="es-MX" sz="1800" b="1" dirty="0">
                <a:latin typeface="Courier New" pitchFamily="49" charset="0"/>
              </a:rPr>
              <a:t>);</a:t>
            </a:r>
          </a:p>
          <a:p>
            <a:pPr eaLnBrk="0" hangingPunct="0"/>
            <a:r>
              <a:rPr lang="es-MX" sz="1800" b="1" dirty="0">
                <a:latin typeface="Courier New" pitchFamily="49" charset="0"/>
              </a:rPr>
              <a:t>   </a:t>
            </a:r>
            <a:r>
              <a:rPr lang="es-MX" sz="1800" b="1" dirty="0" err="1">
                <a:latin typeface="Courier New" pitchFamily="49" charset="0"/>
              </a:rPr>
              <a:t>lock</a:t>
            </a:r>
            <a:r>
              <a:rPr lang="es-MX" sz="1800" b="1" dirty="0">
                <a:latin typeface="Courier New" pitchFamily="49" charset="0"/>
              </a:rPr>
              <a:t>(</a:t>
            </a:r>
            <a:r>
              <a:rPr lang="es-MX" sz="1800" b="1" dirty="0" err="1">
                <a:latin typeface="Courier New" pitchFamily="49" charset="0"/>
              </a:rPr>
              <a:t>b.mutex</a:t>
            </a:r>
            <a:r>
              <a:rPr lang="es-MX" sz="1800" b="1" dirty="0">
                <a:latin typeface="Courier New" pitchFamily="49" charset="0"/>
              </a:rPr>
              <a:t>);</a:t>
            </a:r>
          </a:p>
          <a:p>
            <a:pPr eaLnBrk="0" hangingPunct="0"/>
            <a:r>
              <a:rPr lang="es-MX" sz="1800" b="1" dirty="0">
                <a:latin typeface="Courier New" pitchFamily="49" charset="0"/>
              </a:rPr>
              <a:t>// Swap data </a:t>
            </a:r>
            <a:r>
              <a:rPr lang="es-MX" sz="1800" b="1" dirty="0" err="1">
                <a:latin typeface="Courier New" pitchFamily="49" charset="0"/>
              </a:rPr>
              <a:t>between</a:t>
            </a:r>
            <a:r>
              <a:rPr lang="es-MX" sz="1800" b="1" dirty="0">
                <a:latin typeface="Courier New" pitchFamily="49" charset="0"/>
              </a:rPr>
              <a:t> </a:t>
            </a:r>
            <a:r>
              <a:rPr lang="es-MX" sz="1800" b="1" dirty="0" smtClean="0">
                <a:latin typeface="Courier New" pitchFamily="49" charset="0"/>
              </a:rPr>
              <a:t>a </a:t>
            </a:r>
            <a:r>
              <a:rPr lang="es-MX" sz="1800" b="1" dirty="0">
                <a:latin typeface="Courier New" pitchFamily="49" charset="0"/>
              </a:rPr>
              <a:t>&amp; </a:t>
            </a:r>
            <a:r>
              <a:rPr lang="es-MX" sz="1800" b="1" dirty="0" smtClean="0">
                <a:latin typeface="Courier New" pitchFamily="49" charset="0"/>
              </a:rPr>
              <a:t>b</a:t>
            </a:r>
            <a:endParaRPr lang="es-MX" sz="1800" b="1" dirty="0">
              <a:latin typeface="Courier New" pitchFamily="49" charset="0"/>
            </a:endParaRPr>
          </a:p>
          <a:p>
            <a:pPr eaLnBrk="0" hangingPunct="0"/>
            <a:r>
              <a:rPr lang="es-MX" sz="1800" b="1" dirty="0">
                <a:latin typeface="Courier New" pitchFamily="49" charset="0"/>
              </a:rPr>
              <a:t>   </a:t>
            </a:r>
            <a:r>
              <a:rPr lang="es-MX" sz="1800" b="1" dirty="0" err="1">
                <a:latin typeface="Courier New" pitchFamily="49" charset="0"/>
              </a:rPr>
              <a:t>unlock</a:t>
            </a:r>
            <a:r>
              <a:rPr lang="es-MX" sz="1800" b="1" dirty="0">
                <a:latin typeface="Courier New" pitchFamily="49" charset="0"/>
              </a:rPr>
              <a:t>(</a:t>
            </a:r>
            <a:r>
              <a:rPr lang="es-MX" sz="1800" b="1" dirty="0" err="1">
                <a:latin typeface="Courier New" pitchFamily="49" charset="0"/>
              </a:rPr>
              <a:t>b.mutex</a:t>
            </a:r>
            <a:r>
              <a:rPr lang="es-MX" sz="1800" b="1" dirty="0">
                <a:latin typeface="Courier New" pitchFamily="49" charset="0"/>
              </a:rPr>
              <a:t>);</a:t>
            </a:r>
          </a:p>
          <a:p>
            <a:pPr eaLnBrk="0" hangingPunct="0"/>
            <a:r>
              <a:rPr lang="es-MX" sz="1800" b="1" dirty="0">
                <a:latin typeface="Courier New" pitchFamily="49" charset="0"/>
              </a:rPr>
              <a:t>   </a:t>
            </a:r>
            <a:r>
              <a:rPr lang="es-MX" sz="1800" b="1" dirty="0" err="1">
                <a:latin typeface="Courier New" pitchFamily="49" charset="0"/>
              </a:rPr>
              <a:t>unlock</a:t>
            </a:r>
            <a:r>
              <a:rPr lang="es-MX" sz="1800" b="1" dirty="0">
                <a:latin typeface="Courier New" pitchFamily="49" charset="0"/>
              </a:rPr>
              <a:t>(</a:t>
            </a:r>
            <a:r>
              <a:rPr lang="es-MX" sz="1800" b="1" dirty="0" err="1">
                <a:latin typeface="Courier New" pitchFamily="49" charset="0"/>
              </a:rPr>
              <a:t>a.mutex</a:t>
            </a:r>
            <a:r>
              <a:rPr lang="es-MX" sz="1800" b="1" dirty="0">
                <a:latin typeface="Courier New" pitchFamily="49" charset="0"/>
              </a:rPr>
              <a:t>);</a:t>
            </a:r>
          </a:p>
          <a:p>
            <a:pPr eaLnBrk="0" hangingPunct="0"/>
            <a:r>
              <a:rPr lang="es-MX" sz="1800" b="1" dirty="0">
                <a:latin typeface="Courier New" pitchFamily="49" charset="0"/>
              </a:rPr>
              <a:t>}</a:t>
            </a:r>
          </a:p>
        </p:txBody>
      </p:sp>
      <p:sp>
        <p:nvSpPr>
          <p:cNvPr id="98309" name="Text Box 5"/>
          <p:cNvSpPr txBox="1">
            <a:spLocks noChangeArrowheads="1"/>
          </p:cNvSpPr>
          <p:nvPr/>
        </p:nvSpPr>
        <p:spPr bwMode="auto">
          <a:xfrm>
            <a:off x="482600" y="2622550"/>
            <a:ext cx="3505200" cy="1752600"/>
          </a:xfrm>
          <a:prstGeom prst="rect">
            <a:avLst/>
          </a:prstGeom>
          <a:solidFill>
            <a:srgbClr val="001E8A"/>
          </a:solidFill>
          <a:ln w="12700">
            <a:solidFill>
              <a:schemeClr val="tx1"/>
            </a:solidFill>
            <a:miter lim="800000"/>
            <a:headEnd type="none" w="sm" len="sm"/>
            <a:tailEnd type="none" w="sm" len="sm"/>
          </a:ln>
        </p:spPr>
        <p:txBody>
          <a:bodyPr>
            <a:spAutoFit/>
          </a:bodyPr>
          <a:lstStyle/>
          <a:p>
            <a:pPr eaLnBrk="0" hangingPunct="0"/>
            <a:r>
              <a:rPr lang="es-MX" sz="1800" b="1">
                <a:latin typeface="Courier New" pitchFamily="49" charset="0"/>
              </a:rPr>
              <a:t>typedef  struct {</a:t>
            </a:r>
          </a:p>
          <a:p>
            <a:pPr eaLnBrk="0" hangingPunct="0"/>
            <a:r>
              <a:rPr lang="es-MX" sz="1800" b="1">
                <a:latin typeface="Courier New" pitchFamily="49" charset="0"/>
              </a:rPr>
              <a:t>   // some data things</a:t>
            </a:r>
          </a:p>
          <a:p>
            <a:pPr eaLnBrk="0" hangingPunct="0"/>
            <a:r>
              <a:rPr lang="es-MX" sz="1800" b="1">
                <a:latin typeface="Courier New" pitchFamily="49" charset="0"/>
              </a:rPr>
              <a:t>   </a:t>
            </a:r>
            <a:r>
              <a:rPr lang="es-MX" sz="1800" b="1">
                <a:solidFill>
                  <a:srgbClr val="FFFF00"/>
                </a:solidFill>
                <a:latin typeface="Courier New" pitchFamily="49" charset="0"/>
              </a:rPr>
              <a:t>SomeLockType mutex;</a:t>
            </a:r>
          </a:p>
          <a:p>
            <a:pPr eaLnBrk="0" hangingPunct="0"/>
            <a:r>
              <a:rPr lang="es-MX" sz="1800" b="1">
                <a:latin typeface="Courier New" pitchFamily="49" charset="0"/>
              </a:rPr>
              <a:t>} shape_t;</a:t>
            </a:r>
          </a:p>
          <a:p>
            <a:pPr eaLnBrk="0" hangingPunct="0"/>
            <a:endParaRPr lang="es-MX" sz="1800" b="1">
              <a:latin typeface="Courier New" pitchFamily="49" charset="0"/>
            </a:endParaRPr>
          </a:p>
          <a:p>
            <a:pPr eaLnBrk="0" hangingPunct="0"/>
            <a:r>
              <a:rPr lang="es-MX" sz="1800" b="1">
                <a:latin typeface="Courier New" pitchFamily="49" charset="0"/>
              </a:rPr>
              <a:t>shape_t Q[1024];</a:t>
            </a:r>
          </a:p>
        </p:txBody>
      </p:sp>
      <p:grpSp>
        <p:nvGrpSpPr>
          <p:cNvPr id="98310" name="Group 6"/>
          <p:cNvGrpSpPr>
            <a:grpSpLocks/>
          </p:cNvGrpSpPr>
          <p:nvPr/>
        </p:nvGrpSpPr>
        <p:grpSpPr bwMode="auto">
          <a:xfrm>
            <a:off x="3938588" y="5675313"/>
            <a:ext cx="3048000" cy="685800"/>
            <a:chOff x="3408" y="3024"/>
            <a:chExt cx="1920" cy="432"/>
          </a:xfrm>
        </p:grpSpPr>
        <p:grpSp>
          <p:nvGrpSpPr>
            <p:cNvPr id="62482" name="Group 7"/>
            <p:cNvGrpSpPr>
              <a:grpSpLocks/>
            </p:cNvGrpSpPr>
            <p:nvPr/>
          </p:nvGrpSpPr>
          <p:grpSpPr bwMode="auto">
            <a:xfrm>
              <a:off x="3408" y="3024"/>
              <a:ext cx="1920" cy="432"/>
              <a:chOff x="3504" y="3024"/>
              <a:chExt cx="1920" cy="432"/>
            </a:xfrm>
          </p:grpSpPr>
          <p:sp>
            <p:nvSpPr>
              <p:cNvPr id="62485" name="Rectangle 8"/>
              <p:cNvSpPr>
                <a:spLocks noChangeArrowheads="1"/>
              </p:cNvSpPr>
              <p:nvPr/>
            </p:nvSpPr>
            <p:spPr bwMode="auto">
              <a:xfrm>
                <a:off x="3504" y="3024"/>
                <a:ext cx="1920" cy="432"/>
              </a:xfrm>
              <a:prstGeom prst="rect">
                <a:avLst/>
              </a:prstGeom>
              <a:solidFill>
                <a:schemeClr val="bg1"/>
              </a:solidFill>
              <a:ln w="12700">
                <a:solidFill>
                  <a:schemeClr val="tx1"/>
                </a:solidFill>
                <a:miter lim="800000"/>
                <a:headEnd type="none" w="sm" len="sm"/>
                <a:tailEnd type="none" w="sm" len="sm"/>
              </a:ln>
            </p:spPr>
            <p:txBody>
              <a:bodyPr wrap="none" anchor="ctr"/>
              <a:lstStyle/>
              <a:p>
                <a:endParaRPr lang="es-MX"/>
              </a:p>
            </p:txBody>
          </p:sp>
          <p:sp>
            <p:nvSpPr>
              <p:cNvPr id="62486" name="Rectangle 9"/>
              <p:cNvSpPr>
                <a:spLocks noChangeArrowheads="1"/>
              </p:cNvSpPr>
              <p:nvPr/>
            </p:nvSpPr>
            <p:spPr bwMode="auto">
              <a:xfrm>
                <a:off x="4128" y="3072"/>
                <a:ext cx="768" cy="144"/>
              </a:xfrm>
              <a:prstGeom prst="rect">
                <a:avLst/>
              </a:prstGeom>
              <a:solidFill>
                <a:schemeClr val="folHlink"/>
              </a:solidFill>
              <a:ln w="12700">
                <a:solidFill>
                  <a:schemeClr val="tx1"/>
                </a:solidFill>
                <a:miter lim="800000"/>
                <a:headEnd type="none" w="sm" len="sm"/>
                <a:tailEnd type="none" w="sm" len="sm"/>
              </a:ln>
            </p:spPr>
            <p:txBody>
              <a:bodyPr wrap="none" anchor="ctr"/>
              <a:lstStyle/>
              <a:p>
                <a:endParaRPr lang="es-MX"/>
              </a:p>
            </p:txBody>
          </p:sp>
        </p:grpSp>
        <p:sp>
          <p:nvSpPr>
            <p:cNvPr id="62483" name="Text Box 10"/>
            <p:cNvSpPr txBox="1">
              <a:spLocks noChangeArrowheads="1"/>
            </p:cNvSpPr>
            <p:nvPr/>
          </p:nvSpPr>
          <p:spPr bwMode="auto">
            <a:xfrm>
              <a:off x="3456" y="3216"/>
              <a:ext cx="1872" cy="231"/>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s-MX" sz="1800" b="1">
                  <a:latin typeface="Courier New" pitchFamily="49" charset="0"/>
                </a:rPr>
                <a:t>swap(Q[986], Q[34]);</a:t>
              </a:r>
            </a:p>
          </p:txBody>
        </p:sp>
        <p:sp>
          <p:nvSpPr>
            <p:cNvPr id="62484" name="Text Box 11"/>
            <p:cNvSpPr txBox="1">
              <a:spLocks noChangeArrowheads="1"/>
            </p:cNvSpPr>
            <p:nvPr/>
          </p:nvSpPr>
          <p:spPr bwMode="auto">
            <a:xfrm>
              <a:off x="4139" y="3024"/>
              <a:ext cx="528" cy="250"/>
            </a:xfrm>
            <a:prstGeom prst="rect">
              <a:avLst/>
            </a:prstGeom>
            <a:noFill/>
            <a:ln w="12700">
              <a:noFill/>
              <a:miter lim="800000"/>
              <a:headEnd type="none" w="sm" len="sm"/>
              <a:tailEnd type="none" w="sm" len="sm"/>
            </a:ln>
          </p:spPr>
          <p:txBody>
            <a:bodyPr wrap="none">
              <a:spAutoFit/>
            </a:bodyPr>
            <a:lstStyle/>
            <a:p>
              <a:pPr algn="ctr" eaLnBrk="0" hangingPunct="0"/>
              <a:r>
                <a:rPr lang="es-MX" b="1">
                  <a:latin typeface="Times New Roman" pitchFamily="18" charset="0"/>
                </a:rPr>
                <a:t>Hilo 4</a:t>
              </a:r>
            </a:p>
          </p:txBody>
        </p:sp>
      </p:grpSp>
      <p:grpSp>
        <p:nvGrpSpPr>
          <p:cNvPr id="98316" name="Group 12"/>
          <p:cNvGrpSpPr>
            <a:grpSpLocks/>
          </p:cNvGrpSpPr>
          <p:nvPr/>
        </p:nvGrpSpPr>
        <p:grpSpPr bwMode="auto">
          <a:xfrm>
            <a:off x="654050" y="4695825"/>
            <a:ext cx="3048000" cy="685800"/>
            <a:chOff x="2352" y="3552"/>
            <a:chExt cx="1920" cy="432"/>
          </a:xfrm>
        </p:grpSpPr>
        <p:grpSp>
          <p:nvGrpSpPr>
            <p:cNvPr id="62477" name="Group 13"/>
            <p:cNvGrpSpPr>
              <a:grpSpLocks/>
            </p:cNvGrpSpPr>
            <p:nvPr/>
          </p:nvGrpSpPr>
          <p:grpSpPr bwMode="auto">
            <a:xfrm>
              <a:off x="2352" y="3552"/>
              <a:ext cx="1920" cy="432"/>
              <a:chOff x="3504" y="3024"/>
              <a:chExt cx="1920" cy="432"/>
            </a:xfrm>
          </p:grpSpPr>
          <p:sp>
            <p:nvSpPr>
              <p:cNvPr id="62480" name="Rectangle 14"/>
              <p:cNvSpPr>
                <a:spLocks noChangeArrowheads="1"/>
              </p:cNvSpPr>
              <p:nvPr/>
            </p:nvSpPr>
            <p:spPr bwMode="auto">
              <a:xfrm>
                <a:off x="3504" y="3024"/>
                <a:ext cx="1920" cy="432"/>
              </a:xfrm>
              <a:prstGeom prst="rect">
                <a:avLst/>
              </a:prstGeom>
              <a:solidFill>
                <a:schemeClr val="bg1"/>
              </a:solidFill>
              <a:ln w="12700">
                <a:solidFill>
                  <a:schemeClr val="tx1"/>
                </a:solidFill>
                <a:miter lim="800000"/>
                <a:headEnd type="none" w="sm" len="sm"/>
                <a:tailEnd type="none" w="sm" len="sm"/>
              </a:ln>
            </p:spPr>
            <p:txBody>
              <a:bodyPr wrap="none" anchor="ctr"/>
              <a:lstStyle/>
              <a:p>
                <a:endParaRPr lang="es-MX"/>
              </a:p>
            </p:txBody>
          </p:sp>
          <p:sp>
            <p:nvSpPr>
              <p:cNvPr id="62481" name="Rectangle 15"/>
              <p:cNvSpPr>
                <a:spLocks noChangeArrowheads="1"/>
              </p:cNvSpPr>
              <p:nvPr/>
            </p:nvSpPr>
            <p:spPr bwMode="auto">
              <a:xfrm>
                <a:off x="4128" y="3072"/>
                <a:ext cx="768" cy="144"/>
              </a:xfrm>
              <a:prstGeom prst="rect">
                <a:avLst/>
              </a:prstGeom>
              <a:solidFill>
                <a:schemeClr val="folHlink"/>
              </a:solidFill>
              <a:ln w="12700">
                <a:solidFill>
                  <a:schemeClr val="tx1"/>
                </a:solidFill>
                <a:miter lim="800000"/>
                <a:headEnd type="none" w="sm" len="sm"/>
                <a:tailEnd type="none" w="sm" len="sm"/>
              </a:ln>
            </p:spPr>
            <p:txBody>
              <a:bodyPr wrap="none" anchor="ctr"/>
              <a:lstStyle/>
              <a:p>
                <a:endParaRPr lang="es-MX"/>
              </a:p>
            </p:txBody>
          </p:sp>
        </p:grpSp>
        <p:sp>
          <p:nvSpPr>
            <p:cNvPr id="62478" name="Text Box 16"/>
            <p:cNvSpPr txBox="1">
              <a:spLocks noChangeArrowheads="1"/>
            </p:cNvSpPr>
            <p:nvPr/>
          </p:nvSpPr>
          <p:spPr bwMode="auto">
            <a:xfrm>
              <a:off x="2352" y="3744"/>
              <a:ext cx="1920" cy="231"/>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s-MX" sz="1800" b="1">
                  <a:latin typeface="Courier New" pitchFamily="49" charset="0"/>
                </a:rPr>
                <a:t>swap(Q[34], Q[986]);</a:t>
              </a:r>
            </a:p>
          </p:txBody>
        </p:sp>
        <p:sp>
          <p:nvSpPr>
            <p:cNvPr id="62479" name="Text Box 17"/>
            <p:cNvSpPr txBox="1">
              <a:spLocks noChangeArrowheads="1"/>
            </p:cNvSpPr>
            <p:nvPr/>
          </p:nvSpPr>
          <p:spPr bwMode="auto">
            <a:xfrm>
              <a:off x="3083" y="3552"/>
              <a:ext cx="528" cy="250"/>
            </a:xfrm>
            <a:prstGeom prst="rect">
              <a:avLst/>
            </a:prstGeom>
            <a:noFill/>
            <a:ln w="12700">
              <a:noFill/>
              <a:miter lim="800000"/>
              <a:headEnd type="none" w="sm" len="sm"/>
              <a:tailEnd type="none" w="sm" len="sm"/>
            </a:ln>
          </p:spPr>
          <p:txBody>
            <a:bodyPr wrap="none">
              <a:spAutoFit/>
            </a:bodyPr>
            <a:lstStyle/>
            <a:p>
              <a:pPr algn="ctr" eaLnBrk="0" hangingPunct="0"/>
              <a:r>
                <a:rPr lang="es-MX" b="1">
                  <a:latin typeface="Times New Roman" pitchFamily="18" charset="0"/>
                </a:rPr>
                <a:t>Hilo 1</a:t>
              </a:r>
            </a:p>
          </p:txBody>
        </p:sp>
      </p:grpSp>
      <p:grpSp>
        <p:nvGrpSpPr>
          <p:cNvPr id="98322" name="Group 18"/>
          <p:cNvGrpSpPr>
            <a:grpSpLocks/>
          </p:cNvGrpSpPr>
          <p:nvPr/>
        </p:nvGrpSpPr>
        <p:grpSpPr bwMode="auto">
          <a:xfrm>
            <a:off x="847725" y="5330825"/>
            <a:ext cx="1295400" cy="968375"/>
            <a:chOff x="534" y="3358"/>
            <a:chExt cx="816" cy="610"/>
          </a:xfrm>
        </p:grpSpPr>
        <p:sp>
          <p:nvSpPr>
            <p:cNvPr id="62475" name="Text Box 19"/>
            <p:cNvSpPr txBox="1">
              <a:spLocks noChangeArrowheads="1"/>
            </p:cNvSpPr>
            <p:nvPr/>
          </p:nvSpPr>
          <p:spPr bwMode="auto">
            <a:xfrm>
              <a:off x="534" y="3594"/>
              <a:ext cx="816" cy="374"/>
            </a:xfrm>
            <a:prstGeom prst="rect">
              <a:avLst/>
            </a:prstGeom>
            <a:solidFill>
              <a:srgbClr val="FF9900"/>
            </a:solidFill>
            <a:ln w="12700">
              <a:solidFill>
                <a:schemeClr val="tx1"/>
              </a:solidFill>
              <a:miter lim="800000"/>
              <a:headEnd type="none" w="sm" len="sm"/>
              <a:tailEnd type="none" w="sm" len="sm"/>
            </a:ln>
          </p:spPr>
          <p:txBody>
            <a:bodyPr>
              <a:spAutoFit/>
            </a:bodyPr>
            <a:lstStyle/>
            <a:p>
              <a:pPr algn="ctr" eaLnBrk="0" hangingPunct="0">
                <a:spcBef>
                  <a:spcPct val="50000"/>
                </a:spcBef>
              </a:pPr>
              <a:r>
                <a:rPr lang="es-MX" sz="1600" b="1">
                  <a:solidFill>
                    <a:srgbClr val="000000"/>
                  </a:solidFill>
                  <a:latin typeface="Tahoma" pitchFamily="34" charset="0"/>
                </a:rPr>
                <a:t>Tomar mutex 34</a:t>
              </a:r>
            </a:p>
          </p:txBody>
        </p:sp>
        <p:sp>
          <p:nvSpPr>
            <p:cNvPr id="62476" name="Line 20"/>
            <p:cNvSpPr>
              <a:spLocks noChangeShapeType="1"/>
            </p:cNvSpPr>
            <p:nvPr/>
          </p:nvSpPr>
          <p:spPr bwMode="auto">
            <a:xfrm flipV="1">
              <a:off x="1066" y="3358"/>
              <a:ext cx="36" cy="254"/>
            </a:xfrm>
            <a:prstGeom prst="line">
              <a:avLst/>
            </a:prstGeom>
            <a:noFill/>
            <a:ln w="38100">
              <a:solidFill>
                <a:schemeClr val="tx1"/>
              </a:solidFill>
              <a:round/>
              <a:headEnd type="oval" w="med" len="med"/>
              <a:tailEnd type="triangle" w="med" len="med"/>
            </a:ln>
          </p:spPr>
          <p:txBody>
            <a:bodyPr wrap="none" anchor="ctr"/>
            <a:lstStyle/>
            <a:p>
              <a:endParaRPr lang="es-MX"/>
            </a:p>
          </p:txBody>
        </p:sp>
      </p:grpSp>
      <p:grpSp>
        <p:nvGrpSpPr>
          <p:cNvPr id="98325" name="Group 21"/>
          <p:cNvGrpSpPr>
            <a:grpSpLocks/>
          </p:cNvGrpSpPr>
          <p:nvPr/>
        </p:nvGrpSpPr>
        <p:grpSpPr bwMode="auto">
          <a:xfrm>
            <a:off x="2354263" y="5757863"/>
            <a:ext cx="2390775" cy="593725"/>
            <a:chOff x="1483" y="3627"/>
            <a:chExt cx="1506" cy="374"/>
          </a:xfrm>
        </p:grpSpPr>
        <p:sp>
          <p:nvSpPr>
            <p:cNvPr id="62473" name="Text Box 22"/>
            <p:cNvSpPr txBox="1">
              <a:spLocks noChangeArrowheads="1"/>
            </p:cNvSpPr>
            <p:nvPr/>
          </p:nvSpPr>
          <p:spPr bwMode="auto">
            <a:xfrm>
              <a:off x="1483" y="3627"/>
              <a:ext cx="846" cy="374"/>
            </a:xfrm>
            <a:prstGeom prst="rect">
              <a:avLst/>
            </a:prstGeom>
            <a:solidFill>
              <a:srgbClr val="FF9900"/>
            </a:solidFill>
            <a:ln w="12700">
              <a:solidFill>
                <a:schemeClr val="tx1"/>
              </a:solidFill>
              <a:miter lim="800000"/>
              <a:headEnd type="none" w="sm" len="sm"/>
              <a:tailEnd type="none" w="sm" len="sm"/>
            </a:ln>
          </p:spPr>
          <p:txBody>
            <a:bodyPr>
              <a:spAutoFit/>
            </a:bodyPr>
            <a:lstStyle/>
            <a:p>
              <a:pPr algn="ctr" eaLnBrk="0" hangingPunct="0">
                <a:spcBef>
                  <a:spcPct val="50000"/>
                </a:spcBef>
              </a:pPr>
              <a:r>
                <a:rPr lang="es-MX" sz="1600" b="1">
                  <a:solidFill>
                    <a:srgbClr val="000000"/>
                  </a:solidFill>
                  <a:latin typeface="Tahoma" pitchFamily="34" charset="0"/>
                </a:rPr>
                <a:t>Tomar mutex 986</a:t>
              </a:r>
            </a:p>
          </p:txBody>
        </p:sp>
        <p:sp>
          <p:nvSpPr>
            <p:cNvPr id="62474" name="Line 23"/>
            <p:cNvSpPr>
              <a:spLocks noChangeShapeType="1"/>
            </p:cNvSpPr>
            <p:nvPr/>
          </p:nvSpPr>
          <p:spPr bwMode="auto">
            <a:xfrm>
              <a:off x="2275" y="3815"/>
              <a:ext cx="714" cy="51"/>
            </a:xfrm>
            <a:prstGeom prst="line">
              <a:avLst/>
            </a:prstGeom>
            <a:noFill/>
            <a:ln w="38100">
              <a:solidFill>
                <a:schemeClr val="tx1"/>
              </a:solidFill>
              <a:round/>
              <a:headEnd type="oval" w="med" len="med"/>
              <a:tailEnd type="triangle" w="med" len="med"/>
            </a:ln>
          </p:spPr>
          <p:txBody>
            <a:bodyPr wrap="none" anchor="ctr"/>
            <a:lstStyle/>
            <a:p>
              <a:endParaRPr lang="es-MX"/>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8316"/>
                                        </p:tgtEl>
                                        <p:attrNameLst>
                                          <p:attrName>style.visibility</p:attrName>
                                        </p:attrNameLst>
                                      </p:cBhvr>
                                      <p:to>
                                        <p:strVal val="visible"/>
                                      </p:to>
                                    </p:set>
                                    <p:anim calcmode="lin" valueType="num">
                                      <p:cBhvr additive="base">
                                        <p:cTn id="15" dur="500" fill="hold"/>
                                        <p:tgtEl>
                                          <p:spTgt spid="98316"/>
                                        </p:tgtEl>
                                        <p:attrNameLst>
                                          <p:attrName>ppt_x</p:attrName>
                                        </p:attrNameLst>
                                      </p:cBhvr>
                                      <p:tavLst>
                                        <p:tav tm="0">
                                          <p:val>
                                            <p:strVal val="#ppt_x"/>
                                          </p:val>
                                        </p:tav>
                                        <p:tav tm="100000">
                                          <p:val>
                                            <p:strVal val="#ppt_x"/>
                                          </p:val>
                                        </p:tav>
                                      </p:tavLst>
                                    </p:anim>
                                    <p:anim calcmode="lin" valueType="num">
                                      <p:cBhvr additive="base">
                                        <p:cTn id="16" dur="500" fill="hold"/>
                                        <p:tgtEl>
                                          <p:spTgt spid="983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8310"/>
                                        </p:tgtEl>
                                        <p:attrNameLst>
                                          <p:attrName>style.visibility</p:attrName>
                                        </p:attrNameLst>
                                      </p:cBhvr>
                                      <p:to>
                                        <p:strVal val="visible"/>
                                      </p:to>
                                    </p:set>
                                    <p:anim calcmode="lin" valueType="num">
                                      <p:cBhvr additive="base">
                                        <p:cTn id="21" dur="500" fill="hold"/>
                                        <p:tgtEl>
                                          <p:spTgt spid="98310"/>
                                        </p:tgtEl>
                                        <p:attrNameLst>
                                          <p:attrName>ppt_x</p:attrName>
                                        </p:attrNameLst>
                                      </p:cBhvr>
                                      <p:tavLst>
                                        <p:tav tm="0">
                                          <p:val>
                                            <p:strVal val="#ppt_x"/>
                                          </p:val>
                                        </p:tav>
                                        <p:tav tm="100000">
                                          <p:val>
                                            <p:strVal val="#ppt_x"/>
                                          </p:val>
                                        </p:tav>
                                      </p:tavLst>
                                    </p:anim>
                                    <p:anim calcmode="lin" valueType="num">
                                      <p:cBhvr additive="base">
                                        <p:cTn id="22" dur="500" fill="hold"/>
                                        <p:tgtEl>
                                          <p:spTgt spid="983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8322"/>
                                        </p:tgtEl>
                                        <p:attrNameLst>
                                          <p:attrName>style.visibility</p:attrName>
                                        </p:attrNameLst>
                                      </p:cBhvr>
                                      <p:to>
                                        <p:strVal val="visible"/>
                                      </p:to>
                                    </p:set>
                                    <p:animEffect transition="in" filter="wipe(down)">
                                      <p:cBhvr>
                                        <p:cTn id="27" dur="500"/>
                                        <p:tgtEl>
                                          <p:spTgt spid="98322"/>
                                        </p:tgtEl>
                                      </p:cBhvr>
                                    </p:animEffect>
                                  </p:childTnLst>
                                </p:cTn>
                              </p:par>
                              <p:par>
                                <p:cTn id="28" presetID="22" presetClass="entr" presetSubtype="8" fill="hold" nodeType="withEffect">
                                  <p:stCondLst>
                                    <p:cond delay="0"/>
                                  </p:stCondLst>
                                  <p:childTnLst>
                                    <p:set>
                                      <p:cBhvr>
                                        <p:cTn id="29" dur="1" fill="hold">
                                          <p:stCondLst>
                                            <p:cond delay="0"/>
                                          </p:stCondLst>
                                        </p:cTn>
                                        <p:tgtEl>
                                          <p:spTgt spid="98325"/>
                                        </p:tgtEl>
                                        <p:attrNameLst>
                                          <p:attrName>style.visibility</p:attrName>
                                        </p:attrNameLst>
                                      </p:cBhvr>
                                      <p:to>
                                        <p:strVal val="visible"/>
                                      </p:to>
                                    </p:set>
                                    <p:animEffect transition="in" filter="wipe(left)">
                                      <p:cBhvr>
                                        <p:cTn id="30" dur="500"/>
                                        <p:tgtEl>
                                          <p:spTgt spid="98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nimBg="1"/>
      <p:bldP spid="9830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s-MX" smtClean="0"/>
              <a:t>Sección Crítica en Windows*</a:t>
            </a:r>
          </a:p>
        </p:txBody>
      </p:sp>
      <p:sp>
        <p:nvSpPr>
          <p:cNvPr id="64514" name="Rectangle 3"/>
          <p:cNvSpPr>
            <a:spLocks noGrp="1" noChangeArrowheads="1"/>
          </p:cNvSpPr>
          <p:nvPr>
            <p:ph type="body" idx="1"/>
          </p:nvPr>
        </p:nvSpPr>
        <p:spPr/>
        <p:txBody>
          <a:bodyPr/>
          <a:lstStyle/>
          <a:p>
            <a:pPr>
              <a:lnSpc>
                <a:spcPct val="85000"/>
              </a:lnSpc>
            </a:pPr>
            <a:r>
              <a:rPr lang="es-MX" smtClean="0"/>
              <a:t>Ligero, entre procesos solo mutex</a:t>
            </a:r>
          </a:p>
          <a:p>
            <a:pPr>
              <a:lnSpc>
                <a:spcPct val="85000"/>
              </a:lnSpc>
            </a:pPr>
            <a:r>
              <a:rPr lang="es-MX" smtClean="0"/>
              <a:t>El más útil y más usado</a:t>
            </a:r>
          </a:p>
          <a:p>
            <a:pPr>
              <a:lnSpc>
                <a:spcPct val="85000"/>
              </a:lnSpc>
            </a:pPr>
            <a:endParaRPr lang="es-MX" smtClean="0"/>
          </a:p>
          <a:p>
            <a:pPr>
              <a:lnSpc>
                <a:spcPct val="85000"/>
              </a:lnSpc>
            </a:pPr>
            <a:r>
              <a:rPr lang="es-MX" smtClean="0"/>
              <a:t>Nuevo tipo</a:t>
            </a:r>
          </a:p>
          <a:p>
            <a:pPr lvl="1">
              <a:lnSpc>
                <a:spcPct val="85000"/>
              </a:lnSpc>
            </a:pPr>
            <a:r>
              <a:rPr lang="es-MX" smtClean="0"/>
              <a:t> </a:t>
            </a:r>
            <a:r>
              <a:rPr lang="es-MX" b="1" smtClean="0">
                <a:latin typeface="Courier New" pitchFamily="49" charset="0"/>
              </a:rPr>
              <a:t>CRITICAL_SECTION cs;</a:t>
            </a:r>
            <a:br>
              <a:rPr lang="es-MX" b="1" smtClean="0">
                <a:latin typeface="Courier New" pitchFamily="49" charset="0"/>
              </a:rPr>
            </a:br>
            <a:endParaRPr lang="es-MX" b="1" smtClean="0">
              <a:latin typeface="Courier New" pitchFamily="49" charset="0"/>
            </a:endParaRPr>
          </a:p>
          <a:p>
            <a:pPr>
              <a:lnSpc>
                <a:spcPct val="85000"/>
              </a:lnSpc>
            </a:pPr>
            <a:r>
              <a:rPr lang="es-MX" sz="1800" smtClean="0"/>
              <a:t>Operaciones de crear y destruir</a:t>
            </a:r>
          </a:p>
          <a:p>
            <a:pPr lvl="1">
              <a:lnSpc>
                <a:spcPct val="85000"/>
              </a:lnSpc>
            </a:pPr>
            <a:r>
              <a:rPr lang="es-MX" b="1" smtClean="0">
                <a:latin typeface="Courier New" pitchFamily="49" charset="0"/>
              </a:rPr>
              <a:t>InitializeCriticalSection(&amp;cs)</a:t>
            </a:r>
            <a:br>
              <a:rPr lang="es-MX" b="1" smtClean="0">
                <a:latin typeface="Courier New" pitchFamily="49" charset="0"/>
              </a:rPr>
            </a:br>
            <a:endParaRPr lang="es-MX" b="1" smtClean="0">
              <a:latin typeface="Courier New" pitchFamily="49" charset="0"/>
            </a:endParaRPr>
          </a:p>
          <a:p>
            <a:pPr lvl="1">
              <a:lnSpc>
                <a:spcPct val="85000"/>
              </a:lnSpc>
            </a:pPr>
            <a:r>
              <a:rPr lang="es-MX" b="1" smtClean="0">
                <a:latin typeface="Courier New" pitchFamily="49" charset="0"/>
              </a:rPr>
              <a:t>DeleteCriticalSection(&amp;cs);</a:t>
            </a:r>
            <a:endParaRPr lang="es-MX" b="1"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ChangeArrowheads="1"/>
          </p:cNvSpPr>
          <p:nvPr/>
        </p:nvSpPr>
        <p:spPr bwMode="auto">
          <a:xfrm>
            <a:off x="361950" y="1323975"/>
            <a:ext cx="4038600" cy="342900"/>
          </a:xfrm>
          <a:prstGeom prst="rect">
            <a:avLst/>
          </a:prstGeom>
          <a:solidFill>
            <a:schemeClr val="bg1"/>
          </a:solidFill>
          <a:ln w="9525" algn="ctr">
            <a:solidFill>
              <a:schemeClr val="tx1"/>
            </a:solidFill>
            <a:miter lim="800000"/>
            <a:headEnd/>
            <a:tailEnd/>
          </a:ln>
        </p:spPr>
        <p:txBody>
          <a:bodyPr anchor="ctr">
            <a:spAutoFit/>
          </a:bodyPr>
          <a:lstStyle/>
          <a:p>
            <a:endParaRPr lang="es-MX"/>
          </a:p>
        </p:txBody>
      </p:sp>
      <p:sp>
        <p:nvSpPr>
          <p:cNvPr id="66562" name="Rectangle 3"/>
          <p:cNvSpPr>
            <a:spLocks noChangeArrowheads="1"/>
          </p:cNvSpPr>
          <p:nvPr/>
        </p:nvSpPr>
        <p:spPr bwMode="auto">
          <a:xfrm>
            <a:off x="1212850" y="2171700"/>
            <a:ext cx="4038600" cy="314325"/>
          </a:xfrm>
          <a:prstGeom prst="rect">
            <a:avLst/>
          </a:prstGeom>
          <a:solidFill>
            <a:schemeClr val="bg1"/>
          </a:solidFill>
          <a:ln w="9525" algn="ctr">
            <a:solidFill>
              <a:schemeClr val="tx1"/>
            </a:solidFill>
            <a:miter lim="800000"/>
            <a:headEnd/>
            <a:tailEnd/>
          </a:ln>
        </p:spPr>
        <p:txBody>
          <a:bodyPr wrap="none" anchor="ctr">
            <a:spAutoFit/>
          </a:bodyPr>
          <a:lstStyle/>
          <a:p>
            <a:endParaRPr lang="es-MX"/>
          </a:p>
        </p:txBody>
      </p:sp>
      <p:sp>
        <p:nvSpPr>
          <p:cNvPr id="66563" name="Rectangle 4"/>
          <p:cNvSpPr>
            <a:spLocks noChangeArrowheads="1"/>
          </p:cNvSpPr>
          <p:nvPr/>
        </p:nvSpPr>
        <p:spPr bwMode="auto">
          <a:xfrm>
            <a:off x="1200150" y="3695700"/>
            <a:ext cx="4038600" cy="314325"/>
          </a:xfrm>
          <a:prstGeom prst="rect">
            <a:avLst/>
          </a:prstGeom>
          <a:solidFill>
            <a:schemeClr val="bg1"/>
          </a:solidFill>
          <a:ln w="9525" algn="ctr">
            <a:solidFill>
              <a:schemeClr val="tx1"/>
            </a:solidFill>
            <a:miter lim="800000"/>
            <a:headEnd/>
            <a:tailEnd/>
          </a:ln>
        </p:spPr>
        <p:txBody>
          <a:bodyPr wrap="none" anchor="ctr">
            <a:spAutoFit/>
          </a:bodyPr>
          <a:lstStyle/>
          <a:p>
            <a:endParaRPr lang="es-MX"/>
          </a:p>
        </p:txBody>
      </p:sp>
      <p:sp>
        <p:nvSpPr>
          <p:cNvPr id="66564" name="Rectangle 5"/>
          <p:cNvSpPr>
            <a:spLocks noGrp="1" noChangeArrowheads="1"/>
          </p:cNvSpPr>
          <p:nvPr>
            <p:ph type="title"/>
          </p:nvPr>
        </p:nvSpPr>
        <p:spPr/>
        <p:txBody>
          <a:bodyPr/>
          <a:lstStyle/>
          <a:p>
            <a:r>
              <a:rPr lang="es-MX" smtClean="0"/>
              <a:t>Sección Crítica en Windows*</a:t>
            </a:r>
          </a:p>
        </p:txBody>
      </p:sp>
      <p:sp>
        <p:nvSpPr>
          <p:cNvPr id="66565" name="Rectangle 6"/>
          <p:cNvSpPr>
            <a:spLocks noGrp="1" noChangeArrowheads="1"/>
          </p:cNvSpPr>
          <p:nvPr>
            <p:ph type="body" idx="1"/>
          </p:nvPr>
        </p:nvSpPr>
        <p:spPr/>
        <p:txBody>
          <a:bodyPr/>
          <a:lstStyle/>
          <a:p>
            <a:pPr>
              <a:lnSpc>
                <a:spcPct val="85000"/>
              </a:lnSpc>
            </a:pPr>
            <a:r>
              <a:rPr lang="es-MX" b="1" smtClean="0">
                <a:latin typeface="Courier New" pitchFamily="49" charset="0"/>
              </a:rPr>
              <a:t>CRITICAL_SECTION</a:t>
            </a:r>
            <a:r>
              <a:rPr lang="es-MX" b="1" smtClean="0"/>
              <a:t> </a:t>
            </a:r>
            <a:r>
              <a:rPr lang="es-MX" b="1" i="1" smtClean="0">
                <a:latin typeface="Courier New" pitchFamily="49" charset="0"/>
              </a:rPr>
              <a:t>cs</a:t>
            </a:r>
            <a:r>
              <a:rPr lang="es-MX" b="1" smtClean="0"/>
              <a:t> ;</a:t>
            </a:r>
          </a:p>
          <a:p>
            <a:pPr>
              <a:lnSpc>
                <a:spcPct val="85000"/>
              </a:lnSpc>
            </a:pPr>
            <a:r>
              <a:rPr lang="es-MX" smtClean="0"/>
              <a:t>Intenta entrar al código protegido</a:t>
            </a:r>
          </a:p>
          <a:p>
            <a:pPr>
              <a:lnSpc>
                <a:spcPct val="85000"/>
              </a:lnSpc>
            </a:pPr>
            <a:r>
              <a:rPr lang="es-MX" sz="1800" smtClean="0"/>
              <a:t>	 	</a:t>
            </a:r>
            <a:r>
              <a:rPr lang="es-MX" sz="1800" b="1" smtClean="0">
                <a:latin typeface="Courier New" pitchFamily="49" charset="0"/>
              </a:rPr>
              <a:t>EnterCriticalSection(&amp;</a:t>
            </a:r>
            <a:r>
              <a:rPr lang="es-MX" sz="1800" b="1" i="1" smtClean="0">
                <a:latin typeface="Courier New" pitchFamily="49" charset="0"/>
              </a:rPr>
              <a:t>cs</a:t>
            </a:r>
            <a:r>
              <a:rPr lang="es-MX" sz="1800" b="1" smtClean="0">
                <a:latin typeface="Courier New" pitchFamily="49" charset="0"/>
              </a:rPr>
              <a:t>)</a:t>
            </a:r>
          </a:p>
          <a:p>
            <a:pPr lvl="1">
              <a:lnSpc>
                <a:spcPct val="85000"/>
              </a:lnSpc>
            </a:pPr>
            <a:r>
              <a:rPr lang="es-MX" smtClean="0"/>
              <a:t>Se bloquea si otro hilo está en la sección crítica</a:t>
            </a:r>
          </a:p>
          <a:p>
            <a:pPr lvl="1">
              <a:lnSpc>
                <a:spcPct val="85000"/>
              </a:lnSpc>
            </a:pPr>
            <a:r>
              <a:rPr lang="es-MX" smtClean="0"/>
              <a:t>Regresa cuando no hay hilos en la sección crítica</a:t>
            </a:r>
          </a:p>
          <a:p>
            <a:pPr>
              <a:lnSpc>
                <a:spcPct val="85000"/>
              </a:lnSpc>
            </a:pPr>
            <a:r>
              <a:rPr lang="es-MX" smtClean="0"/>
              <a:t>Al salir de la sección crítica</a:t>
            </a:r>
          </a:p>
          <a:p>
            <a:pPr>
              <a:lnSpc>
                <a:spcPct val="85000"/>
              </a:lnSpc>
            </a:pPr>
            <a:r>
              <a:rPr lang="es-MX" sz="1800" smtClean="0">
                <a:latin typeface="Courier New" pitchFamily="49" charset="0"/>
              </a:rPr>
              <a:t>		</a:t>
            </a:r>
            <a:r>
              <a:rPr lang="es-MX" sz="1800" b="1" smtClean="0">
                <a:latin typeface="Courier New" pitchFamily="49" charset="0"/>
              </a:rPr>
              <a:t>LeaveCriticalSection(&amp;</a:t>
            </a:r>
            <a:r>
              <a:rPr lang="es-MX" sz="1800" b="1" i="1" smtClean="0">
                <a:latin typeface="Courier New" pitchFamily="49" charset="0"/>
              </a:rPr>
              <a:t>cs</a:t>
            </a:r>
            <a:r>
              <a:rPr lang="es-MX" sz="1800" b="1" smtClean="0">
                <a:latin typeface="Courier New" pitchFamily="49" charset="0"/>
              </a:rPr>
              <a:t>)</a:t>
            </a:r>
          </a:p>
          <a:p>
            <a:pPr lvl="1">
              <a:lnSpc>
                <a:spcPct val="85000"/>
              </a:lnSpc>
            </a:pPr>
            <a:r>
              <a:rPr lang="es-MX" i="1" u="sng" smtClean="0"/>
              <a:t>Debe</a:t>
            </a:r>
            <a:r>
              <a:rPr lang="es-MX" smtClean="0"/>
              <a:t> ser desde el hilo que la obtiene</a:t>
            </a:r>
          </a:p>
          <a:p>
            <a:endParaRPr lang="es-MX" smtClean="0"/>
          </a:p>
        </p:txBody>
      </p:sp>
      <p:sp>
        <p:nvSpPr>
          <p:cNvPr id="102407" name="Rectangle 7"/>
          <p:cNvSpPr>
            <a:spLocks noChangeArrowheads="1"/>
          </p:cNvSpPr>
          <p:nvPr/>
        </p:nvSpPr>
        <p:spPr bwMode="auto">
          <a:xfrm>
            <a:off x="569913" y="1347788"/>
            <a:ext cx="7923212" cy="4789487"/>
          </a:xfrm>
          <a:prstGeom prst="rect">
            <a:avLst/>
          </a:prstGeom>
          <a:noFill/>
          <a:ln w="9525">
            <a:noFill/>
            <a:miter lim="800000"/>
            <a:headEnd/>
            <a:tailEnd/>
          </a:ln>
          <a:effectLst/>
        </p:spPr>
        <p:txBody>
          <a:bodyPr lIns="92075" tIns="46038" rIns="92075" bIns="46038"/>
          <a:lstStyle/>
          <a:p>
            <a:pPr marL="285750" indent="-285750" eaLnBrk="0" hangingPunct="0">
              <a:lnSpc>
                <a:spcPct val="85000"/>
              </a:lnSpc>
              <a:spcBef>
                <a:spcPct val="30000"/>
              </a:spcBef>
              <a:buClr>
                <a:schemeClr val="tx2"/>
              </a:buClr>
              <a:buFont typeface="Wingdings" pitchFamily="2" charset="2"/>
              <a:buChar char=""/>
              <a:defRPr/>
            </a:pPr>
            <a:endParaRPr lang="es-MX" sz="2800" b="1">
              <a:solidFill>
                <a:srgbClr val="FFFFFF"/>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s-MX" smtClean="0"/>
              <a:t>Ejemplo: Sección Crítica</a:t>
            </a:r>
          </a:p>
        </p:txBody>
      </p:sp>
      <p:sp>
        <p:nvSpPr>
          <p:cNvPr id="68610" name="Rectangle 3"/>
          <p:cNvSpPr>
            <a:spLocks noGrp="1" noChangeArrowheads="1"/>
          </p:cNvSpPr>
          <p:nvPr>
            <p:ph type="body" idx="4294967295"/>
          </p:nvPr>
        </p:nvSpPr>
        <p:spPr>
          <a:xfrm>
            <a:off x="282575" y="895350"/>
            <a:ext cx="8664575" cy="4973638"/>
          </a:xfrm>
          <a:solidFill>
            <a:srgbClr val="001E8A"/>
          </a:solidFill>
          <a:ln>
            <a:solidFill>
              <a:schemeClr val="tx1"/>
            </a:solidFill>
          </a:ln>
        </p:spPr>
        <p:txBody>
          <a:bodyPr lIns="92075" tIns="46038" rIns="92075" bIns="46038"/>
          <a:lstStyle/>
          <a:p>
            <a:pPr>
              <a:lnSpc>
                <a:spcPct val="75000"/>
              </a:lnSpc>
              <a:spcBef>
                <a:spcPct val="10000"/>
              </a:spcBef>
            </a:pPr>
            <a:r>
              <a:rPr lang="es-MX" sz="1800" b="1" smtClean="0">
                <a:latin typeface="Courier New" pitchFamily="49" charset="0"/>
              </a:rPr>
              <a:t>#define NUMTHREADS 4</a:t>
            </a:r>
          </a:p>
          <a:p>
            <a:pPr>
              <a:lnSpc>
                <a:spcPct val="75000"/>
              </a:lnSpc>
              <a:spcBef>
                <a:spcPct val="10000"/>
              </a:spcBef>
            </a:pPr>
            <a:r>
              <a:rPr lang="es-MX" sz="1800" b="1" smtClean="0">
                <a:solidFill>
                  <a:srgbClr val="FFFF00"/>
                </a:solidFill>
                <a:latin typeface="Courier New" pitchFamily="49" charset="0"/>
              </a:rPr>
              <a:t>CRITICAL_SECTION g_cs; </a:t>
            </a:r>
            <a:r>
              <a:rPr lang="es-MX" sz="1800" b="1" smtClean="0">
                <a:solidFill>
                  <a:schemeClr val="tx2"/>
                </a:solidFill>
                <a:latin typeface="Courier New" pitchFamily="49" charset="0"/>
              </a:rPr>
              <a:t>// </a:t>
            </a:r>
            <a:r>
              <a:rPr lang="es-MX" sz="1800" b="1" smtClean="0">
                <a:solidFill>
                  <a:schemeClr val="tx2"/>
                </a:solidFill>
              </a:rPr>
              <a:t>¿</a:t>
            </a:r>
            <a:r>
              <a:rPr lang="es-MX" sz="1800" b="1" smtClean="0">
                <a:solidFill>
                  <a:schemeClr val="tx2"/>
                </a:solidFill>
                <a:latin typeface="Courier New" pitchFamily="49" charset="0"/>
              </a:rPr>
              <a:t>Por qu</a:t>
            </a:r>
            <a:r>
              <a:rPr lang="es-MX" sz="1800" b="1" smtClean="0">
                <a:solidFill>
                  <a:schemeClr val="tx2"/>
                </a:solidFill>
              </a:rPr>
              <a:t>é</a:t>
            </a:r>
            <a:r>
              <a:rPr lang="es-MX" sz="1800" b="1" smtClean="0">
                <a:solidFill>
                  <a:schemeClr val="tx2"/>
                </a:solidFill>
                <a:latin typeface="Courier New" pitchFamily="49" charset="0"/>
              </a:rPr>
              <a:t> tiene que ser global?</a:t>
            </a:r>
          </a:p>
          <a:p>
            <a:pPr>
              <a:lnSpc>
                <a:spcPct val="75000"/>
              </a:lnSpc>
              <a:spcBef>
                <a:spcPct val="10000"/>
              </a:spcBef>
            </a:pPr>
            <a:r>
              <a:rPr lang="es-MX" sz="1800" b="1" smtClean="0">
                <a:latin typeface="Courier New" pitchFamily="49" charset="0"/>
              </a:rPr>
              <a:t>int g_sum = 0;</a:t>
            </a:r>
          </a:p>
          <a:p>
            <a:pPr>
              <a:lnSpc>
                <a:spcPct val="75000"/>
              </a:lnSpc>
              <a:spcBef>
                <a:spcPct val="10000"/>
              </a:spcBef>
            </a:pPr>
            <a:endParaRPr lang="es-MX" sz="1800" b="1" smtClean="0">
              <a:latin typeface="Courier New" pitchFamily="49" charset="0"/>
            </a:endParaRPr>
          </a:p>
          <a:p>
            <a:pPr>
              <a:lnSpc>
                <a:spcPct val="75000"/>
              </a:lnSpc>
              <a:spcBef>
                <a:spcPct val="10000"/>
              </a:spcBef>
            </a:pPr>
            <a:r>
              <a:rPr lang="es-MX" sz="1800" b="1" smtClean="0">
                <a:latin typeface="Courier New" pitchFamily="49" charset="0"/>
              </a:rPr>
              <a:t>DWORD WINAPI threadFunc(LPVOID arg ) </a:t>
            </a:r>
          </a:p>
          <a:p>
            <a:pPr>
              <a:lnSpc>
                <a:spcPct val="75000"/>
              </a:lnSpc>
              <a:spcBef>
                <a:spcPct val="10000"/>
              </a:spcBef>
            </a:pPr>
            <a:r>
              <a:rPr lang="es-MX" sz="1800" b="1" smtClean="0">
                <a:latin typeface="Courier New" pitchFamily="49" charset="0"/>
              </a:rPr>
              <a:t>{ </a:t>
            </a:r>
          </a:p>
          <a:p>
            <a:pPr>
              <a:lnSpc>
                <a:spcPct val="75000"/>
              </a:lnSpc>
              <a:spcBef>
                <a:spcPct val="10000"/>
              </a:spcBef>
            </a:pPr>
            <a:r>
              <a:rPr lang="es-MX" sz="1800" b="1" smtClean="0">
                <a:latin typeface="Courier New" pitchFamily="49" charset="0"/>
              </a:rPr>
              <a:t>  int mySum = bigComputation();</a:t>
            </a:r>
          </a:p>
          <a:p>
            <a:pPr>
              <a:lnSpc>
                <a:spcPct val="75000"/>
              </a:lnSpc>
              <a:spcBef>
                <a:spcPct val="10000"/>
              </a:spcBef>
            </a:pPr>
            <a:r>
              <a:rPr lang="es-MX" sz="1800" b="1" smtClean="0">
                <a:latin typeface="Courier New" pitchFamily="49" charset="0"/>
              </a:rPr>
              <a:t>  </a:t>
            </a:r>
            <a:r>
              <a:rPr lang="es-MX" sz="1800" b="1" smtClean="0">
                <a:solidFill>
                  <a:srgbClr val="FFFF00"/>
                </a:solidFill>
                <a:latin typeface="Courier New" pitchFamily="49" charset="0"/>
              </a:rPr>
              <a:t>EnterCriticalSection(&amp;g_cs);</a:t>
            </a:r>
          </a:p>
          <a:p>
            <a:pPr>
              <a:lnSpc>
                <a:spcPct val="75000"/>
              </a:lnSpc>
              <a:spcBef>
                <a:spcPct val="10000"/>
              </a:spcBef>
            </a:pPr>
            <a:r>
              <a:rPr lang="es-MX" sz="1800" b="1" smtClean="0">
                <a:latin typeface="Courier New" pitchFamily="49" charset="0"/>
              </a:rPr>
              <a:t>   g_sum += mySum;		</a:t>
            </a:r>
            <a:r>
              <a:rPr lang="es-MX" sz="1800" b="1" smtClean="0">
                <a:solidFill>
                  <a:schemeClr val="tx2"/>
                </a:solidFill>
                <a:latin typeface="Courier New" pitchFamily="49" charset="0"/>
              </a:rPr>
              <a:t>// Los hilos acceden una a la vez</a:t>
            </a:r>
          </a:p>
          <a:p>
            <a:pPr>
              <a:lnSpc>
                <a:spcPct val="75000"/>
              </a:lnSpc>
              <a:spcBef>
                <a:spcPct val="10000"/>
              </a:spcBef>
            </a:pPr>
            <a:r>
              <a:rPr lang="es-MX" sz="1800" b="1" smtClean="0">
                <a:latin typeface="Courier New" pitchFamily="49" charset="0"/>
              </a:rPr>
              <a:t>  </a:t>
            </a:r>
            <a:r>
              <a:rPr lang="es-MX" sz="1800" b="1" smtClean="0">
                <a:solidFill>
                  <a:srgbClr val="FFFF00"/>
                </a:solidFill>
                <a:latin typeface="Courier New" pitchFamily="49" charset="0"/>
              </a:rPr>
              <a:t>LeaveCriticalSection(&amp;g_cs);</a:t>
            </a:r>
          </a:p>
          <a:p>
            <a:pPr>
              <a:lnSpc>
                <a:spcPct val="75000"/>
              </a:lnSpc>
              <a:spcBef>
                <a:spcPct val="10000"/>
              </a:spcBef>
            </a:pPr>
            <a:r>
              <a:rPr lang="es-MX" sz="1800" b="1" smtClean="0">
                <a:latin typeface="Courier New" pitchFamily="49" charset="0"/>
              </a:rPr>
              <a:t>  return 0;</a:t>
            </a:r>
          </a:p>
          <a:p>
            <a:pPr>
              <a:lnSpc>
                <a:spcPct val="75000"/>
              </a:lnSpc>
              <a:spcBef>
                <a:spcPct val="10000"/>
              </a:spcBef>
            </a:pPr>
            <a:r>
              <a:rPr lang="es-MX" sz="1800" b="1" smtClean="0">
                <a:latin typeface="Courier New" pitchFamily="49" charset="0"/>
              </a:rPr>
              <a:t>}</a:t>
            </a:r>
          </a:p>
          <a:p>
            <a:pPr>
              <a:lnSpc>
                <a:spcPct val="75000"/>
              </a:lnSpc>
              <a:spcBef>
                <a:spcPct val="10000"/>
              </a:spcBef>
            </a:pPr>
            <a:r>
              <a:rPr lang="es-MX" sz="1800" b="1" smtClean="0">
                <a:latin typeface="Courier New" pitchFamily="49" charset="0"/>
              </a:rPr>
              <a:t>main() {	</a:t>
            </a:r>
          </a:p>
          <a:p>
            <a:pPr>
              <a:lnSpc>
                <a:spcPct val="75000"/>
              </a:lnSpc>
              <a:spcBef>
                <a:spcPct val="10000"/>
              </a:spcBef>
            </a:pPr>
            <a:r>
              <a:rPr lang="es-MX" sz="1800" b="1" smtClean="0">
                <a:latin typeface="Courier New" pitchFamily="49" charset="0"/>
              </a:rPr>
              <a:t>  HANDLE hThread[NUMTHREADS];</a:t>
            </a:r>
          </a:p>
          <a:p>
            <a:pPr>
              <a:lnSpc>
                <a:spcPct val="75000"/>
              </a:lnSpc>
              <a:spcBef>
                <a:spcPct val="10000"/>
              </a:spcBef>
            </a:pPr>
            <a:r>
              <a:rPr lang="es-MX" sz="1800" b="1" smtClean="0">
                <a:latin typeface="Courier New" pitchFamily="49" charset="0"/>
              </a:rPr>
              <a:t>  </a:t>
            </a:r>
            <a:r>
              <a:rPr lang="es-MX" sz="1800" b="1" smtClean="0">
                <a:solidFill>
                  <a:srgbClr val="FFFF00"/>
                </a:solidFill>
                <a:latin typeface="Courier New" pitchFamily="49" charset="0"/>
              </a:rPr>
              <a:t>InitializeCriticalSection(&amp;g_cs);</a:t>
            </a:r>
          </a:p>
          <a:p>
            <a:pPr>
              <a:lnSpc>
                <a:spcPct val="75000"/>
              </a:lnSpc>
              <a:spcBef>
                <a:spcPct val="10000"/>
              </a:spcBef>
            </a:pPr>
            <a:r>
              <a:rPr lang="es-MX" sz="1800" b="1" smtClean="0">
                <a:latin typeface="Courier New" pitchFamily="49" charset="0"/>
              </a:rPr>
              <a:t>  for (int i = 0; i &lt; NUMTHREADS; i++)</a:t>
            </a:r>
          </a:p>
          <a:p>
            <a:pPr>
              <a:lnSpc>
                <a:spcPct val="75000"/>
              </a:lnSpc>
              <a:spcBef>
                <a:spcPct val="10000"/>
              </a:spcBef>
            </a:pPr>
            <a:r>
              <a:rPr lang="es-MX" sz="1800" b="1" smtClean="0">
                <a:latin typeface="Courier New" pitchFamily="49" charset="0"/>
              </a:rPr>
              <a:t>    hThread[i] = </a:t>
            </a:r>
          </a:p>
          <a:p>
            <a:pPr>
              <a:lnSpc>
                <a:spcPct val="75000"/>
              </a:lnSpc>
              <a:spcBef>
                <a:spcPct val="10000"/>
              </a:spcBef>
            </a:pPr>
            <a:r>
              <a:rPr lang="es-MX" sz="1800" b="1" smtClean="0">
                <a:latin typeface="Courier New" pitchFamily="49" charset="0"/>
              </a:rPr>
              <a:t>        CreateThread(NULL,0,threadFunc,NULL,0,NULL);</a:t>
            </a:r>
          </a:p>
          <a:p>
            <a:pPr>
              <a:lnSpc>
                <a:spcPct val="75000"/>
              </a:lnSpc>
              <a:spcBef>
                <a:spcPct val="10000"/>
              </a:spcBef>
            </a:pPr>
            <a:r>
              <a:rPr lang="es-MX" sz="1800" b="1" smtClean="0">
                <a:latin typeface="Courier New" pitchFamily="49" charset="0"/>
              </a:rPr>
              <a:t>  WaitForMultipleObjects(NUMTHREADS, hThread, TRUE, INFINITE);</a:t>
            </a:r>
          </a:p>
          <a:p>
            <a:pPr>
              <a:lnSpc>
                <a:spcPct val="75000"/>
              </a:lnSpc>
              <a:spcBef>
                <a:spcPct val="10000"/>
              </a:spcBef>
            </a:pPr>
            <a:r>
              <a:rPr lang="es-MX" sz="1800" b="1" smtClean="0">
                <a:latin typeface="Courier New" pitchFamily="49" charset="0"/>
              </a:rPr>
              <a:t>  </a:t>
            </a:r>
            <a:r>
              <a:rPr lang="es-MX" sz="1800" b="1" smtClean="0">
                <a:solidFill>
                  <a:srgbClr val="FFFF00"/>
                </a:solidFill>
                <a:latin typeface="Courier New" pitchFamily="49" charset="0"/>
              </a:rPr>
              <a:t>DeleteCriticalSection(&amp;g_cs);</a:t>
            </a:r>
          </a:p>
          <a:p>
            <a:pPr>
              <a:lnSpc>
                <a:spcPct val="75000"/>
              </a:lnSpc>
              <a:spcBef>
                <a:spcPct val="10000"/>
              </a:spcBef>
            </a:pPr>
            <a:r>
              <a:rPr lang="es-MX" sz="1800" b="1" smtClean="0">
                <a:latin typeface="Courier New" pitchFamily="49"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s-MX" smtClean="0"/>
              <a:t>Actividad 2 - Deadlock</a:t>
            </a:r>
          </a:p>
        </p:txBody>
      </p:sp>
      <p:sp>
        <p:nvSpPr>
          <p:cNvPr id="70658" name="Rectangle 3"/>
          <p:cNvSpPr>
            <a:spLocks noGrp="1" noChangeArrowheads="1"/>
          </p:cNvSpPr>
          <p:nvPr>
            <p:ph type="body" idx="1"/>
          </p:nvPr>
        </p:nvSpPr>
        <p:spPr/>
        <p:txBody>
          <a:bodyPr/>
          <a:lstStyle/>
          <a:p>
            <a:r>
              <a:rPr lang="es-MX" smtClean="0"/>
              <a:t>Use Intel® Thread Checker para encontrar y corregir el problema potencial de deadlock.</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r>
              <a:rPr lang="es-MX" smtClean="0"/>
              <a:t>Rutinas “Thread Safe”</a:t>
            </a:r>
          </a:p>
        </p:txBody>
      </p:sp>
      <p:sp>
        <p:nvSpPr>
          <p:cNvPr id="72706" name="Rectangle 3"/>
          <p:cNvSpPr>
            <a:spLocks noGrp="1" noChangeArrowheads="1"/>
          </p:cNvSpPr>
          <p:nvPr>
            <p:ph type="body" idx="1"/>
          </p:nvPr>
        </p:nvSpPr>
        <p:spPr/>
        <p:txBody>
          <a:bodyPr/>
          <a:lstStyle/>
          <a:p>
            <a:r>
              <a:rPr lang="es-MX" dirty="0" smtClean="0"/>
              <a:t>Todas las rutinas llamadas concurrentemente de múltiples hilos deben ser “</a:t>
            </a:r>
            <a:r>
              <a:rPr lang="es-MX" dirty="0" err="1" smtClean="0"/>
              <a:t>thread</a:t>
            </a:r>
            <a:r>
              <a:rPr lang="es-MX" dirty="0" smtClean="0"/>
              <a:t> </a:t>
            </a:r>
            <a:r>
              <a:rPr lang="es-MX" dirty="0" err="1" smtClean="0"/>
              <a:t>safe</a:t>
            </a:r>
            <a:r>
              <a:rPr lang="es-MX" dirty="0" smtClean="0"/>
              <a:t>”</a:t>
            </a:r>
          </a:p>
          <a:p>
            <a:r>
              <a:rPr lang="es-MX" dirty="0" smtClean="0"/>
              <a:t>¿Cómo podemos probar “</a:t>
            </a:r>
            <a:r>
              <a:rPr lang="es-MX" dirty="0" err="1" smtClean="0"/>
              <a:t>thread</a:t>
            </a:r>
            <a:r>
              <a:rPr lang="es-MX" dirty="0" smtClean="0"/>
              <a:t> safety”?</a:t>
            </a:r>
          </a:p>
          <a:p>
            <a:pPr lvl="1"/>
            <a:r>
              <a:rPr lang="es-MX" dirty="0" smtClean="0"/>
              <a:t>Use </a:t>
            </a:r>
            <a:r>
              <a:rPr lang="es-MX" dirty="0" err="1" smtClean="0"/>
              <a:t>OpenMP</a:t>
            </a:r>
            <a:r>
              <a:rPr lang="es-MX" dirty="0" smtClean="0"/>
              <a:t> y </a:t>
            </a:r>
            <a:r>
              <a:rPr lang="es-MX" dirty="0" err="1" smtClean="0"/>
              <a:t>Parallel</a:t>
            </a:r>
            <a:r>
              <a:rPr lang="es-MX" dirty="0" smtClean="0"/>
              <a:t> Inspector para el análisis</a:t>
            </a:r>
          </a:p>
          <a:p>
            <a:pPr lvl="2"/>
            <a:r>
              <a:rPr lang="es-MX" dirty="0" smtClean="0"/>
              <a:t>Use secciones para crear ejecución concurrente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s-MX" smtClean="0"/>
              <a:t>Ejemplo “Thread Safety”</a:t>
            </a:r>
          </a:p>
        </p:txBody>
      </p:sp>
      <p:sp>
        <p:nvSpPr>
          <p:cNvPr id="74754" name="Rectangle 3"/>
          <p:cNvSpPr>
            <a:spLocks noGrp="1" noChangeArrowheads="1"/>
          </p:cNvSpPr>
          <p:nvPr>
            <p:ph type="body" sz="half" idx="1"/>
          </p:nvPr>
        </p:nvSpPr>
        <p:spPr>
          <a:xfrm>
            <a:off x="455613" y="1371600"/>
            <a:ext cx="3765550" cy="4343400"/>
          </a:xfrm>
        </p:spPr>
        <p:txBody>
          <a:bodyPr/>
          <a:lstStyle/>
          <a:p>
            <a:pPr marL="0" indent="0"/>
            <a:r>
              <a:rPr lang="es-MX" sz="1800" smtClean="0"/>
              <a:t>Verificar problemas de seguridad entre</a:t>
            </a:r>
          </a:p>
          <a:p>
            <a:pPr lvl="1"/>
            <a:r>
              <a:rPr lang="es-MX" sz="1600" smtClean="0"/>
              <a:t>Múltiples instancias de </a:t>
            </a:r>
            <a:r>
              <a:rPr lang="es-MX" sz="1600" b="1" smtClean="0">
                <a:latin typeface="Courier New" pitchFamily="49" charset="0"/>
              </a:rPr>
              <a:t>routine1()</a:t>
            </a:r>
          </a:p>
          <a:p>
            <a:pPr lvl="1"/>
            <a:r>
              <a:rPr lang="es-MX" sz="1600" smtClean="0"/>
              <a:t>Instancias de </a:t>
            </a:r>
            <a:r>
              <a:rPr lang="es-MX" sz="1600" b="1" smtClean="0">
                <a:latin typeface="Courier New" pitchFamily="49" charset="0"/>
              </a:rPr>
              <a:t>routine1()</a:t>
            </a:r>
            <a:r>
              <a:rPr lang="es-MX" sz="1600" smtClean="0"/>
              <a:t> y </a:t>
            </a:r>
            <a:r>
              <a:rPr lang="es-MX" sz="1600" b="1" smtClean="0">
                <a:latin typeface="Courier New" pitchFamily="49" charset="0"/>
              </a:rPr>
              <a:t>routine2()</a:t>
            </a:r>
          </a:p>
          <a:p>
            <a:pPr marL="0" indent="0"/>
            <a:r>
              <a:rPr lang="es-MX" sz="1800" smtClean="0"/>
              <a:t>Establece secciones para probar todas las permutaciones</a:t>
            </a:r>
          </a:p>
          <a:p>
            <a:pPr marL="0" indent="0"/>
            <a:r>
              <a:rPr lang="es-MX" sz="1800" smtClean="0"/>
              <a:t>Aun se requiere proveer conjuntos de datos para ejercitar porciones relevantes de código</a:t>
            </a:r>
          </a:p>
        </p:txBody>
      </p:sp>
      <p:sp>
        <p:nvSpPr>
          <p:cNvPr id="74755" name="Rectangle 4"/>
          <p:cNvSpPr>
            <a:spLocks noChangeArrowheads="1"/>
          </p:cNvSpPr>
          <p:nvPr/>
        </p:nvSpPr>
        <p:spPr bwMode="auto">
          <a:xfrm>
            <a:off x="4322763" y="1425575"/>
            <a:ext cx="4691062" cy="3400425"/>
          </a:xfrm>
          <a:prstGeom prst="rect">
            <a:avLst/>
          </a:prstGeom>
          <a:solidFill>
            <a:srgbClr val="001E8A"/>
          </a:solidFill>
          <a:ln w="9525">
            <a:solidFill>
              <a:schemeClr val="tx1"/>
            </a:solidFill>
            <a:miter lim="800000"/>
            <a:headEnd/>
            <a:tailEnd/>
          </a:ln>
        </p:spPr>
        <p:txBody>
          <a:bodyPr lIns="92075" tIns="46038" rIns="92075" bIns="46038"/>
          <a:lstStyle/>
          <a:p>
            <a:pPr marL="342900" indent="-342900" eaLnBrk="0" hangingPunct="0">
              <a:lnSpc>
                <a:spcPct val="85000"/>
              </a:lnSpc>
              <a:spcBef>
                <a:spcPct val="60000"/>
              </a:spcBef>
            </a:pPr>
            <a:r>
              <a:rPr lang="en-US" b="1">
                <a:solidFill>
                  <a:schemeClr val="tx2"/>
                </a:solidFill>
                <a:latin typeface="Courier New" pitchFamily="49" charset="0"/>
              </a:rPr>
              <a:t>#pragma omp parallel sections</a:t>
            </a:r>
          </a:p>
          <a:p>
            <a:pPr marL="246063" lvl="1" indent="-244475" eaLnBrk="0" hangingPunct="0">
              <a:lnSpc>
                <a:spcPct val="85000"/>
              </a:lnSpc>
              <a:spcBef>
                <a:spcPct val="40000"/>
              </a:spcBef>
              <a:buFont typeface="Verdana" pitchFamily="34" charset="0"/>
              <a:buNone/>
            </a:pPr>
            <a:r>
              <a:rPr lang="en-US" b="1">
                <a:latin typeface="Courier New" pitchFamily="49" charset="0"/>
              </a:rPr>
              <a:t>{</a:t>
            </a:r>
          </a:p>
          <a:p>
            <a:pPr marL="246063" lvl="1" indent="-244475" eaLnBrk="0" hangingPunct="0">
              <a:lnSpc>
                <a:spcPct val="85000"/>
              </a:lnSpc>
              <a:spcBef>
                <a:spcPct val="40000"/>
              </a:spcBef>
              <a:buFont typeface="Verdana" pitchFamily="34" charset="0"/>
              <a:buNone/>
            </a:pPr>
            <a:r>
              <a:rPr lang="en-US" b="1">
                <a:latin typeface="Courier New" pitchFamily="49" charset="0"/>
              </a:rPr>
              <a:t>	</a:t>
            </a:r>
            <a:r>
              <a:rPr lang="en-US" b="1">
                <a:solidFill>
                  <a:schemeClr val="tx2"/>
                </a:solidFill>
                <a:latin typeface="Courier New" pitchFamily="49" charset="0"/>
              </a:rPr>
              <a:t>#pragma omp section</a:t>
            </a:r>
          </a:p>
          <a:p>
            <a:pPr marL="246063" lvl="1" indent="-244475" eaLnBrk="0" hangingPunct="0">
              <a:lnSpc>
                <a:spcPct val="85000"/>
              </a:lnSpc>
              <a:spcBef>
                <a:spcPct val="40000"/>
              </a:spcBef>
              <a:buFont typeface="Verdana" pitchFamily="34" charset="0"/>
              <a:buNone/>
            </a:pPr>
            <a:r>
              <a:rPr lang="en-US" b="1">
                <a:latin typeface="Courier New" pitchFamily="49" charset="0"/>
              </a:rPr>
              <a:t>  routine1(&amp;data1);</a:t>
            </a:r>
          </a:p>
          <a:p>
            <a:pPr marL="246063" lvl="1" indent="-244475" eaLnBrk="0" hangingPunct="0">
              <a:lnSpc>
                <a:spcPct val="85000"/>
              </a:lnSpc>
              <a:spcBef>
                <a:spcPct val="40000"/>
              </a:spcBef>
              <a:buFont typeface="Verdana" pitchFamily="34" charset="0"/>
              <a:buNone/>
            </a:pPr>
            <a:r>
              <a:rPr lang="en-US" b="1">
                <a:latin typeface="Courier New" pitchFamily="49" charset="0"/>
              </a:rPr>
              <a:t>	</a:t>
            </a:r>
            <a:r>
              <a:rPr lang="en-US" b="1">
                <a:solidFill>
                  <a:schemeClr val="tx2"/>
                </a:solidFill>
                <a:latin typeface="Courier New" pitchFamily="49" charset="0"/>
              </a:rPr>
              <a:t>#pragma omp section</a:t>
            </a:r>
          </a:p>
          <a:p>
            <a:pPr marL="246063" lvl="1" indent="-244475" eaLnBrk="0" hangingPunct="0">
              <a:lnSpc>
                <a:spcPct val="85000"/>
              </a:lnSpc>
              <a:spcBef>
                <a:spcPct val="40000"/>
              </a:spcBef>
              <a:buFont typeface="Verdana" pitchFamily="34" charset="0"/>
              <a:buNone/>
            </a:pPr>
            <a:r>
              <a:rPr lang="en-US" b="1">
                <a:latin typeface="Courier New" pitchFamily="49" charset="0"/>
              </a:rPr>
              <a:t>	 routine1(&amp;data2);</a:t>
            </a:r>
          </a:p>
          <a:p>
            <a:pPr marL="246063" lvl="1" indent="-244475" eaLnBrk="0" hangingPunct="0">
              <a:lnSpc>
                <a:spcPct val="85000"/>
              </a:lnSpc>
              <a:spcBef>
                <a:spcPct val="40000"/>
              </a:spcBef>
              <a:buFont typeface="Verdana" pitchFamily="34" charset="0"/>
              <a:buNone/>
            </a:pPr>
            <a:r>
              <a:rPr lang="en-US" b="1">
                <a:latin typeface="Courier New" pitchFamily="49" charset="0"/>
              </a:rPr>
              <a:t>	</a:t>
            </a:r>
            <a:r>
              <a:rPr lang="en-US" b="1">
                <a:solidFill>
                  <a:schemeClr val="tx2"/>
                </a:solidFill>
                <a:latin typeface="Courier New" pitchFamily="49" charset="0"/>
              </a:rPr>
              <a:t>#pragma omp section</a:t>
            </a:r>
          </a:p>
          <a:p>
            <a:pPr marL="246063" lvl="1" indent="-244475" eaLnBrk="0" hangingPunct="0">
              <a:lnSpc>
                <a:spcPct val="85000"/>
              </a:lnSpc>
              <a:spcBef>
                <a:spcPct val="40000"/>
              </a:spcBef>
              <a:buFont typeface="Verdana" pitchFamily="34" charset="0"/>
              <a:buNone/>
            </a:pPr>
            <a:r>
              <a:rPr lang="en-US" b="1">
                <a:latin typeface="Courier New" pitchFamily="49" charset="0"/>
              </a:rPr>
              <a:t>	 routine2(&amp;data3);</a:t>
            </a:r>
          </a:p>
          <a:p>
            <a:pPr marL="246063" lvl="1" indent="-244475" eaLnBrk="0" hangingPunct="0">
              <a:lnSpc>
                <a:spcPct val="85000"/>
              </a:lnSpc>
              <a:spcBef>
                <a:spcPct val="40000"/>
              </a:spcBef>
              <a:buFont typeface="Verdana" pitchFamily="34" charset="0"/>
              <a:buNone/>
            </a:pPr>
            <a:r>
              <a:rPr lang="en-US" b="1">
                <a:latin typeface="Courier New" pitchFamily="49" charset="0"/>
              </a:rPr>
              <a:t>}</a:t>
            </a:r>
          </a:p>
        </p:txBody>
      </p:sp>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1" name="Group 2"/>
          <p:cNvGrpSpPr>
            <a:grpSpLocks/>
          </p:cNvGrpSpPr>
          <p:nvPr/>
        </p:nvGrpSpPr>
        <p:grpSpPr bwMode="auto">
          <a:xfrm>
            <a:off x="1790700" y="3708400"/>
            <a:ext cx="4868863" cy="1093788"/>
            <a:chOff x="848" y="3285"/>
            <a:chExt cx="4391" cy="689"/>
          </a:xfrm>
        </p:grpSpPr>
        <p:sp>
          <p:nvSpPr>
            <p:cNvPr id="76804" name="AutoShape 3"/>
            <p:cNvSpPr>
              <a:spLocks noChangeArrowheads="1"/>
            </p:cNvSpPr>
            <p:nvPr/>
          </p:nvSpPr>
          <p:spPr bwMode="auto">
            <a:xfrm>
              <a:off x="848" y="3285"/>
              <a:ext cx="4391" cy="689"/>
            </a:xfrm>
            <a:prstGeom prst="roundRect">
              <a:avLst>
                <a:gd name="adj" fmla="val 16667"/>
              </a:avLst>
            </a:prstGeom>
            <a:solidFill>
              <a:srgbClr val="FF9900"/>
            </a:solidFill>
            <a:ln w="12700" algn="ctr">
              <a:solidFill>
                <a:srgbClr val="FF9900"/>
              </a:solidFill>
              <a:round/>
              <a:headEnd/>
              <a:tailEnd/>
            </a:ln>
          </p:spPr>
          <p:txBody>
            <a:bodyPr wrap="none" anchor="ctr"/>
            <a:lstStyle/>
            <a:p>
              <a:endParaRPr lang="es-MX"/>
            </a:p>
          </p:txBody>
        </p:sp>
        <p:sp>
          <p:nvSpPr>
            <p:cNvPr id="112644" name="Text Box 4"/>
            <p:cNvSpPr txBox="1">
              <a:spLocks noChangeArrowheads="1"/>
            </p:cNvSpPr>
            <p:nvPr/>
          </p:nvSpPr>
          <p:spPr bwMode="auto">
            <a:xfrm>
              <a:off x="885" y="3321"/>
              <a:ext cx="4317" cy="634"/>
            </a:xfrm>
            <a:prstGeom prst="rect">
              <a:avLst/>
            </a:prstGeom>
            <a:noFill/>
            <a:ln w="12700" algn="ctr">
              <a:noFill/>
              <a:miter lim="800000"/>
              <a:headEnd/>
              <a:tailEnd/>
            </a:ln>
            <a:effectLst/>
          </p:spPr>
          <p:txBody>
            <a:bodyPr>
              <a:spAutoFit/>
            </a:bodyPr>
            <a:lstStyle/>
            <a:p>
              <a:pPr algn="ctr" eaLnBrk="0" hangingPunct="0">
                <a:defRPr/>
              </a:pPr>
              <a:r>
                <a:rPr lang="es-MX" b="1">
                  <a:solidFill>
                    <a:srgbClr val="000000"/>
                  </a:solidFill>
                  <a:effectLst>
                    <a:outerShdw blurRad="38100" dist="38100" dir="2700000" algn="tl">
                      <a:srgbClr val="FFFFFF"/>
                    </a:outerShdw>
                  </a:effectLst>
                  <a:latin typeface="Arial" charset="0"/>
                </a:rPr>
                <a:t>Es mejor hacer una rutina reentrante que agregar sincronización</a:t>
              </a:r>
            </a:p>
            <a:p>
              <a:pPr algn="ctr" eaLnBrk="0" hangingPunct="0">
                <a:defRPr/>
              </a:pPr>
              <a:r>
                <a:rPr lang="es-MX" b="1">
                  <a:effectLst>
                    <a:outerShdw blurRad="38100" dist="38100" dir="2700000" algn="tl">
                      <a:srgbClr val="000000"/>
                    </a:outerShdw>
                  </a:effectLst>
                  <a:latin typeface="Arial" charset="0"/>
                </a:rPr>
                <a:t>Evita potencial sobrecarga</a:t>
              </a:r>
              <a:endParaRPr lang="es-MX" b="1">
                <a:latin typeface="Arial" charset="0"/>
              </a:endParaRPr>
            </a:p>
          </p:txBody>
        </p:sp>
      </p:grpSp>
      <p:sp>
        <p:nvSpPr>
          <p:cNvPr id="76802" name="Rectangle 5"/>
          <p:cNvSpPr>
            <a:spLocks noGrp="1" noChangeArrowheads="1"/>
          </p:cNvSpPr>
          <p:nvPr>
            <p:ph type="title"/>
          </p:nvPr>
        </p:nvSpPr>
        <p:spPr/>
        <p:txBody>
          <a:bodyPr/>
          <a:lstStyle/>
          <a:p>
            <a:r>
              <a:rPr lang="es-MX" smtClean="0"/>
              <a:t>Dos Formas de Asegurar “Thread Safety”</a:t>
            </a:r>
          </a:p>
        </p:txBody>
      </p:sp>
      <p:sp>
        <p:nvSpPr>
          <p:cNvPr id="76803" name="Rectangle 6"/>
          <p:cNvSpPr>
            <a:spLocks noGrp="1" noChangeArrowheads="1"/>
          </p:cNvSpPr>
          <p:nvPr>
            <p:ph type="body" idx="1"/>
          </p:nvPr>
        </p:nvSpPr>
        <p:spPr/>
        <p:txBody>
          <a:bodyPr/>
          <a:lstStyle/>
          <a:p>
            <a:r>
              <a:rPr lang="es-MX" sz="1800" smtClean="0"/>
              <a:t>Las rutinas pueden escribirse para ser reentrantes</a:t>
            </a:r>
          </a:p>
          <a:p>
            <a:pPr lvl="1"/>
            <a:r>
              <a:rPr lang="es-MX" sz="1600" smtClean="0"/>
              <a:t>Cualquiera de las variables modificadas por la rutina deben ser locales cada vez que se invoquen</a:t>
            </a:r>
          </a:p>
          <a:p>
            <a:pPr lvl="2"/>
            <a:r>
              <a:rPr lang="es-MX" sz="1400" smtClean="0"/>
              <a:t>No modificar variables globalmente compartidas</a:t>
            </a:r>
          </a:p>
          <a:p>
            <a:r>
              <a:rPr lang="es-MX" sz="1800" smtClean="0"/>
              <a:t>Las rutinas pueden usar exclusión mutua para evitar conflictos con otros hilos</a:t>
            </a:r>
          </a:p>
          <a:p>
            <a:pPr lvl="1"/>
            <a:r>
              <a:rPr lang="es-MX" sz="1600" smtClean="0"/>
              <a:t>Si no se puede evitar el acceso a variables compartidas</a:t>
            </a:r>
          </a:p>
          <a:p>
            <a:endParaRPr lang="es-MX" sz="1800" smtClean="0"/>
          </a:p>
          <a:p>
            <a:endParaRPr lang="es-MX" sz="1800" smtClean="0"/>
          </a:p>
          <a:p>
            <a:endParaRPr lang="es-MX" sz="1800" smtClean="0"/>
          </a:p>
          <a:p>
            <a:r>
              <a:rPr lang="es-MX" sz="1800" smtClean="0"/>
              <a:t>¿Qué sucede si librerías de terceros no son “thread safe”?</a:t>
            </a:r>
          </a:p>
          <a:p>
            <a:pPr lvl="1"/>
            <a:r>
              <a:rPr lang="es-MX" sz="1600" smtClean="0"/>
              <a:t>Sería como necesitar controlar a los hilos en el acceso a la librería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r>
              <a:rPr lang="es-MX" smtClean="0"/>
              <a:t>Actividad 3 – Thread Safety</a:t>
            </a:r>
          </a:p>
        </p:txBody>
      </p:sp>
      <p:sp>
        <p:nvSpPr>
          <p:cNvPr id="78850" name="Rectangle 3"/>
          <p:cNvSpPr>
            <a:spLocks noGrp="1" noChangeArrowheads="1"/>
          </p:cNvSpPr>
          <p:nvPr>
            <p:ph type="body" idx="1"/>
          </p:nvPr>
        </p:nvSpPr>
        <p:spPr/>
        <p:txBody>
          <a:bodyPr/>
          <a:lstStyle/>
          <a:p>
            <a:r>
              <a:rPr lang="es-MX" smtClean="0"/>
              <a:t>Usar OpenMP para llamar funciones de librería concurrentemente</a:t>
            </a:r>
          </a:p>
          <a:p>
            <a:pPr lvl="1"/>
            <a:r>
              <a:rPr lang="es-MX" smtClean="0"/>
              <a:t>Tres llamadas de librería = 6 combinaciones por probar</a:t>
            </a:r>
          </a:p>
          <a:p>
            <a:pPr lvl="2"/>
            <a:r>
              <a:rPr lang="es-MX" smtClean="0"/>
              <a:t>A:A, B:B, C:C, A:B, A:C, B:C</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860D2F6E-6A60-4D89-AFC1-A7E0C1467396}" type="slidenum">
              <a:rPr lang="en-US"/>
              <a:pPr>
                <a:defRPr/>
              </a:pPr>
              <a:t>33</a:t>
            </a:fld>
            <a:endParaRPr lang="en-US"/>
          </a:p>
        </p:txBody>
      </p:sp>
      <p:sp>
        <p:nvSpPr>
          <p:cNvPr id="5" name="Footer Placeholder 5"/>
          <p:cNvSpPr>
            <a:spLocks noGrp="1"/>
          </p:cNvSpPr>
          <p:nvPr>
            <p:ph type="ftr" sz="quarter" idx="12"/>
          </p:nvPr>
        </p:nvSpPr>
        <p:spPr/>
        <p:txBody>
          <a:bodyPr/>
          <a:lstStyle/>
          <a:p>
            <a:pPr>
              <a:defRPr/>
            </a:pPr>
            <a:r>
              <a:rPr lang="en-US"/>
              <a:t>Intel® </a:t>
            </a:r>
            <a:r>
              <a:rPr lang="en-US" smtClean="0"/>
              <a:t>Parallel Inspector</a:t>
            </a:r>
            <a:endParaRPr lang="en-US"/>
          </a:p>
        </p:txBody>
      </p:sp>
      <p:sp>
        <p:nvSpPr>
          <p:cNvPr id="80899" name="Rectangle 4"/>
          <p:cNvSpPr>
            <a:spLocks noGrp="1" noChangeArrowheads="1"/>
          </p:cNvSpPr>
          <p:nvPr>
            <p:ph type="title"/>
          </p:nvPr>
        </p:nvSpPr>
        <p:spPr/>
        <p:txBody>
          <a:bodyPr/>
          <a:lstStyle/>
          <a:p>
            <a:pPr eaLnBrk="1" hangingPunct="1"/>
            <a:r>
              <a:rPr lang="es-MX" smtClean="0"/>
              <a:t>Intel® Parallel Inspector</a:t>
            </a:r>
            <a:br>
              <a:rPr lang="es-MX" smtClean="0"/>
            </a:br>
            <a:r>
              <a:rPr lang="es-MX" smtClean="0"/>
              <a:t> Lo Que se Cubrió</a:t>
            </a:r>
          </a:p>
        </p:txBody>
      </p:sp>
      <p:sp>
        <p:nvSpPr>
          <p:cNvPr id="80900" name="Rectangle 5"/>
          <p:cNvSpPr>
            <a:spLocks noGrp="1" noChangeArrowheads="1"/>
          </p:cNvSpPr>
          <p:nvPr>
            <p:ph type="body" idx="1"/>
          </p:nvPr>
        </p:nvSpPr>
        <p:spPr/>
        <p:txBody>
          <a:bodyPr/>
          <a:lstStyle/>
          <a:p>
            <a:pPr marL="0" indent="0"/>
            <a:r>
              <a:rPr lang="es-MX" smtClean="0"/>
              <a:t>Los errores de paralelización son fáciles de introducir</a:t>
            </a:r>
          </a:p>
          <a:p>
            <a:pPr marL="0" indent="0"/>
            <a:r>
              <a:rPr lang="es-MX" smtClean="0"/>
              <a:t>Depurar esos errores por técnicas tradicionales es difícil</a:t>
            </a:r>
          </a:p>
          <a:p>
            <a:pPr marL="0" indent="0"/>
            <a:r>
              <a:rPr lang="es-MX" smtClean="0"/>
              <a:t>Intel® Parallel Inspector encuentra esos errores</a:t>
            </a:r>
          </a:p>
          <a:p>
            <a:pPr lvl="1"/>
            <a:r>
              <a:rPr lang="es-MX" smtClean="0"/>
              <a:t>Los errores no tienen que ocurrir para detectarse</a:t>
            </a:r>
          </a:p>
          <a:p>
            <a:pPr lvl="1"/>
            <a:r>
              <a:rPr lang="es-MX" smtClean="0"/>
              <a:t>Reduce gratamente el tiempo de depuración</a:t>
            </a:r>
          </a:p>
          <a:p>
            <a:pPr lvl="1"/>
            <a:r>
              <a:rPr lang="es-MX" smtClean="0"/>
              <a:t>Mejora la robustez de la aplicación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60FEECA7-2C64-417F-9661-AA09AD603F57}" type="slidenum">
              <a:rPr lang="en-US"/>
              <a:pPr>
                <a:defRPr/>
              </a:pPr>
              <a:t>34</a:t>
            </a:fld>
            <a:endParaRPr lang="en-US"/>
          </a:p>
        </p:txBody>
      </p:sp>
      <p:sp>
        <p:nvSpPr>
          <p:cNvPr id="4" name="Footer Placeholder 3"/>
          <p:cNvSpPr>
            <a:spLocks noGrp="1"/>
          </p:cNvSpPr>
          <p:nvPr>
            <p:ph type="ftr" sz="quarter" idx="12"/>
          </p:nvPr>
        </p:nvSpPr>
        <p:spPr/>
        <p:txBody>
          <a:bodyPr/>
          <a:lstStyle/>
          <a:p>
            <a:pPr>
              <a:defRPr/>
            </a:pPr>
            <a:r>
              <a:rPr lang="en-US"/>
              <a:t>Intel® </a:t>
            </a:r>
            <a:r>
              <a:rPr lang="en-US" smtClean="0"/>
              <a:t>Parallel Inspector</a:t>
            </a:r>
            <a:endParaRPr lang="en-US"/>
          </a:p>
        </p:txBody>
      </p:sp>
      <p:pic>
        <p:nvPicPr>
          <p:cNvPr id="82947" name="Picture 2" descr="last_page_blue"/>
          <p:cNvPicPr>
            <a:picLocks noChangeAspect="1" noChangeArrowheads="1"/>
          </p:cNvPicPr>
          <p:nvPr/>
        </p:nvPicPr>
        <p:blipFill>
          <a:blip r:embed="rId3" cstate="print"/>
          <a:srcRect/>
          <a:stretch>
            <a:fillRect/>
          </a:stretch>
        </p:blipFill>
        <p:spPr bwMode="auto">
          <a:xfrm>
            <a:off x="0" y="-1588"/>
            <a:ext cx="9144000" cy="6861176"/>
          </a:xfrm>
          <a:prstGeom prst="rect">
            <a:avLst/>
          </a:prstGeom>
          <a:noFill/>
          <a:ln w="9525">
            <a:noFill/>
            <a:miter lim="800000"/>
            <a:headEnd/>
            <a:tailEnd/>
          </a:ln>
        </p:spPr>
      </p:pic>
      <p:sp>
        <p:nvSpPr>
          <p:cNvPr id="5" name="Rectangle 4"/>
          <p:cNvSpPr/>
          <p:nvPr/>
        </p:nvSpPr>
        <p:spPr bwMode="auto">
          <a:xfrm>
            <a:off x="5740400" y="3679825"/>
            <a:ext cx="2192338" cy="484188"/>
          </a:xfrm>
          <a:prstGeom prst="rect">
            <a:avLst/>
          </a:prstGeom>
          <a:solidFill>
            <a:srgbClr val="0070C0"/>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orrecting Threading Errors &amp;#x0D;&amp;#x0A;with Intel® Parallel Inspector&amp;quot;&quot;/&gt;&lt;property id=&quot;20307&quot; value=&quot;1093&quot;/&gt;&lt;/object&gt;&lt;object type=&quot;3&quot; unique_id=&quot;10005&quot;&gt;&lt;property id=&quot;20148&quot; value=&quot;5&quot;/&gt;&lt;property id=&quot;20300&quot; value=&quot;Slide 2 - &amp;quot;Objectives&amp;quot;&quot;/&gt;&lt;property id=&quot;20307&quot; value=&quot;1094&quot;/&gt;&lt;/object&gt;&lt;object type=&quot;3&quot; unique_id=&quot;10006&quot;&gt;&lt;property id=&quot;20148&quot; value=&quot;5&quot;/&gt;&lt;property id=&quot;20300&quot; value=&quot;Slide 3 - &amp;quot;Agenda&amp;quot;&quot;/&gt;&lt;property id=&quot;20307&quot; value=&quot;1095&quot;/&gt;&lt;/object&gt;&lt;object type=&quot;3&quot; unique_id=&quot;10007&quot;&gt;&lt;property id=&quot;20148&quot; value=&quot;5&quot;/&gt;&lt;property id=&quot;20300&quot; value=&quot;Slide 4 - &amp;quot;Motivation&amp;quot;&quot;/&gt;&lt;property id=&quot;20307&quot; value=&quot;1096&quot;/&gt;&lt;/object&gt;&lt;object type=&quot;3&quot; unique_id=&quot;10008&quot;&gt;&lt;property id=&quot;20148&quot; value=&quot;5&quot;/&gt;&lt;property id=&quot;20300&quot; value=&quot;Slide 5 - &amp;quot;Intel® Parallel Inspector&amp;quot;&quot;/&gt;&lt;property id=&quot;20307&quot; value=&quot;1097&quot;/&gt;&lt;/object&gt;&lt;object type=&quot;3&quot; unique_id=&quot;10009&quot;&gt;&lt;property id=&quot;20148&quot; value=&quot;5&quot;/&gt;&lt;property id=&quot;20300&quot; value=&quot;Slide 6 - &amp;quot;Intel® Parallel Inspector Features&amp;quot;&quot;/&gt;&lt;property id=&quot;20307&quot; value=&quot;1098&quot;/&gt;&lt;/object&gt;&lt;object type=&quot;3&quot; unique_id=&quot;10010&quot;&gt;&lt;property id=&quot;20148&quot; value=&quot;5&quot;/&gt;&lt;property id=&quot;20300&quot; value=&quot;Slide 7 - &amp;quot;Parallel Inspector: Analysis &amp;quot;&quot;/&gt;&lt;property id=&quot;20307&quot; value=&quot;1099&quot;/&gt;&lt;/object&gt;&lt;object type=&quot;3&quot; unique_id=&quot;10011&quot;&gt;&lt;property id=&quot;20148&quot; value=&quot;5&quot;/&gt;&lt;property id=&quot;20300&quot; value=&quot;Slide 8 - &amp;quot;Parallel Inspector: Before You Start&amp;quot;&quot;/&gt;&lt;property id=&quot;20307&quot; value=&quot;1100&quot;/&gt;&lt;/object&gt;&lt;object type=&quot;3&quot; unique_id=&quot;10012&quot;&gt;&lt;property id=&quot;20148&quot; value=&quot;5&quot;/&gt;&lt;property id=&quot;20300&quot; value=&quot;Slide 9 - &amp;quot;Workload Guidelines&amp;quot;&quot;/&gt;&lt;property id=&quot;20307&quot; value=&quot;1101&quot;/&gt;&lt;/object&gt;&lt;object type=&quot;3&quot; unique_id=&quot;10013&quot;&gt;&lt;property id=&quot;20148&quot; value=&quot;5&quot;/&gt;&lt;property id=&quot;20300&quot; value=&quot;Slide 10 - &amp;quot;Building for Parallel Inspector&amp;quot;&quot;/&gt;&lt;property id=&quot;20307&quot; value=&quot;1102&quot;/&gt;&lt;/object&gt;&lt;object type=&quot;3&quot; unique_id=&quot;10014&quot;&gt;&lt;property id=&quot;20148&quot; value=&quot;5&quot;/&gt;&lt;property id=&quot;20300&quot; value=&quot;Slide 11 - &amp;quot;Binary Instrumentation&amp;quot;&quot;/&gt;&lt;property id=&quot;20307&quot; value=&quot;1103&quot;/&gt;&lt;/object&gt;&lt;object type=&quot;3&quot; unique_id=&quot;10021&quot;&gt;&lt;property id=&quot;20148&quot; value=&quot;5&quot;/&gt;&lt;property id=&quot;20300&quot; value=&quot;Slide 18 - &amp;quot;Activity 1a - Potential Energy &amp;quot;&quot;/&gt;&lt;property id=&quot;20307&quot; value=&quot;1110&quot;/&gt;&lt;/object&gt;&lt;object type=&quot;3&quot; unique_id=&quot;10024&quot;&gt;&lt;property id=&quot;20148&quot; value=&quot;5&quot;/&gt;&lt;property id=&quot;20300&quot; value=&quot;Slide 19 - &amp;quot;Race Conditions&amp;quot;&quot;/&gt;&lt;property id=&quot;20307&quot; value=&quot;1113&quot;/&gt;&lt;/object&gt;&lt;object type=&quot;3&quot; unique_id=&quot;10025&quot;&gt;&lt;property id=&quot;20148&quot; value=&quot;5&quot;/&gt;&lt;property id=&quot;20300&quot; value=&quot;Slide 20 - &amp;quot;Solving Race Conditions&amp;quot;&quot;/&gt;&lt;property id=&quot;20307&quot; value=&quot;1114&quot;/&gt;&lt;/object&gt;&lt;object type=&quot;3&quot; unique_id=&quot;10026&quot;&gt;&lt;property id=&quot;20148&quot; value=&quot;5&quot;/&gt;&lt;property id=&quot;20300&quot; value=&quot;Slide 21 - &amp;quot;Solving Race Conditions&amp;quot;&quot;/&gt;&lt;property id=&quot;20307&quot; value=&quot;1115&quot;/&gt;&lt;/object&gt;&lt;object type=&quot;3&quot; unique_id=&quot;10027&quot;&gt;&lt;property id=&quot;20148&quot; value=&quot;5&quot;/&gt;&lt;property id=&quot;20300&quot; value=&quot;Slide 22 - &amp;quot;Activity 1b - Potential Energy &amp;quot;&quot;/&gt;&lt;property id=&quot;20307&quot; value=&quot;1116&quot;/&gt;&lt;/object&gt;&lt;object type=&quot;3&quot; unique_id=&quot;10029&quot;&gt;&lt;property id=&quot;20148&quot; value=&quot;5&quot;/&gt;&lt;property id=&quot;20300&quot; value=&quot;Slide 23 - &amp;quot;Deadlock&amp;quot;&quot;/&gt;&lt;property id=&quot;20307&quot; value=&quot;1118&quot;/&gt;&lt;/object&gt;&lt;object type=&quot;3&quot; unique_id=&quot;10030&quot;&gt;&lt;property id=&quot;20148&quot; value=&quot;5&quot;/&gt;&lt;property id=&quot;20300&quot; value=&quot;Slide 24 - &amp;quot;Deadlock&amp;quot;&quot;/&gt;&lt;property id=&quot;20307&quot; value=&quot;1119&quot;/&gt;&lt;/object&gt;&lt;object type=&quot;3&quot; unique_id=&quot;10033&quot;&gt;&lt;property id=&quot;20148&quot; value=&quot;5&quot;/&gt;&lt;property id=&quot;20300&quot; value=&quot;Slide 28 - &amp;quot;Activity 2 - Deadlock&amp;quot;&quot;/&gt;&lt;property id=&quot;20307&quot; value=&quot;1122&quot;/&gt;&lt;/object&gt;&lt;object type=&quot;3&quot; unique_id=&quot;10034&quot;&gt;&lt;property id=&quot;20148&quot; value=&quot;5&quot;/&gt;&lt;property id=&quot;20300&quot; value=&quot;Slide 29 - &amp;quot;Thread Safe Routines&amp;quot;&quot;/&gt;&lt;property id=&quot;20307&quot; value=&quot;1123&quot;/&gt;&lt;/object&gt;&lt;object type=&quot;3&quot; unique_id=&quot;10035&quot;&gt;&lt;property id=&quot;20148&quot; value=&quot;5&quot;/&gt;&lt;property id=&quot;20300&quot; value=&quot;Slide 30 - &amp;quot;Thread Safety Example&amp;quot;&quot;/&gt;&lt;property id=&quot;20307&quot; value=&quot;1124&quot;/&gt;&lt;/object&gt;&lt;object type=&quot;3&quot; unique_id=&quot;10036&quot;&gt;&lt;property id=&quot;20148&quot; value=&quot;5&quot;/&gt;&lt;property id=&quot;20300&quot; value=&quot;Slide 31 - &amp;quot;Two Ways to Ensure Thread Safety&amp;quot;&quot;/&gt;&lt;property id=&quot;20307&quot; value=&quot;1125&quot;/&gt;&lt;/object&gt;&lt;object type=&quot;3&quot; unique_id=&quot;10037&quot;&gt;&lt;property id=&quot;20148&quot; value=&quot;5&quot;/&gt;&lt;property id=&quot;20300&quot; value=&quot;Slide 32 - &amp;quot;Activity 3 – Thread Safety&amp;quot;&quot;/&gt;&lt;property id=&quot;20307&quot; value=&quot;1126&quot;/&gt;&lt;/object&gt;&lt;object type=&quot;3&quot; unique_id=&quot;10044&quot;&gt;&lt;property id=&quot;20148&quot; value=&quot;5&quot;/&gt;&lt;property id=&quot;20300&quot; value=&quot;Slide 33 - &amp;quot;Intel® Parallel Inspector&amp;#x0D;&amp;#x0A;What’s Been Covered&amp;quot;&quot;/&gt;&lt;property id=&quot;20307&quot; value=&quot;1133&quot;/&gt;&lt;/object&gt;&lt;object type=&quot;3&quot; unique_id=&quot;10045&quot;&gt;&lt;property id=&quot;20148&quot; value=&quot;5&quot;/&gt;&lt;property id=&quot;20300&quot; value=&quot;Slide 34&quot;/&gt;&lt;property id=&quot;20307&quot; value=&quot;1134&quot;/&gt;&lt;/object&gt;&lt;object type=&quot;3&quot; unique_id=&quot;10053&quot;&gt;&lt;property id=&quot;20148&quot; value=&quot;5&quot;/&gt;&lt;property id=&quot;20300&quot; value=&quot;Slide 25 - &amp;quot;Windows* Critical Section&amp;quot;&quot;/&gt;&lt;property id=&quot;20307&quot; value=&quot;1142&quot;/&gt;&lt;/object&gt;&lt;object type=&quot;3&quot; unique_id=&quot;10054&quot;&gt;&lt;property id=&quot;20148&quot; value=&quot;5&quot;/&gt;&lt;property id=&quot;20300&quot; value=&quot;Slide 26 - &amp;quot;Windows* Critical Section&amp;quot;&quot;/&gt;&lt;property id=&quot;20307&quot; value=&quot;1143&quot;/&gt;&lt;/object&gt;&lt;object type=&quot;3&quot; unique_id=&quot;10055&quot;&gt;&lt;property id=&quot;20148&quot; value=&quot;5&quot;/&gt;&lt;property id=&quot;20300&quot; value=&quot;Slide 27 - &amp;quot;Example: Critical Section&amp;quot;&quot;/&gt;&lt;property id=&quot;20307&quot; value=&quot;1144&quot;/&gt;&lt;/object&gt;&lt;object type=&quot;3&quot; unique_id=&quot;10700&quot;&gt;&lt;property id=&quot;20148&quot; value=&quot;5&quot;/&gt;&lt;property id=&quot;20300&quot; value=&quot;Slide 12 - &amp;quot;Starting Parallel Inspector&amp;quot;&quot;/&gt;&lt;property id=&quot;20307&quot; value=&quot;1145&quot;/&gt;&lt;/object&gt;&lt;object type=&quot;3&quot; unique_id=&quot;10701&quot;&gt;&lt;property id=&quot;20148&quot; value=&quot;5&quot;/&gt;&lt;property id=&quot;20300&quot; value=&quot;Slide 13 - &amp;quot;Starting Parallel Inspector&amp;quot;&quot;/&gt;&lt;property id=&quot;20307&quot; value=&quot;1146&quot;/&gt;&lt;/object&gt;&lt;object type=&quot;3&quot; unique_id=&quot;10702&quot;&gt;&lt;property id=&quot;20148&quot; value=&quot;5&quot;/&gt;&lt;property id=&quot;20300&quot; value=&quot;Slide 14 - &amp;quot;Starting Parallel Inspector&amp;quot;&quot;/&gt;&lt;property id=&quot;20307&quot; value=&quot;1147&quot;/&gt;&lt;/object&gt;&lt;object type=&quot;3&quot; unique_id=&quot;10703&quot;&gt;&lt;property id=&quot;20148&quot; value=&quot;5&quot;/&gt;&lt;property id=&quot;20300&quot; value=&quot;Slide 15 - &amp;quot;Starting Parallel Inspector&amp;quot;&quot;/&gt;&lt;property id=&quot;20307&quot; value=&quot;1148&quot;/&gt;&lt;/object&gt;&lt;object type=&quot;3&quot; unique_id=&quot;10704&quot;&gt;&lt;property id=&quot;20148&quot; value=&quot;5&quot;/&gt;&lt;property id=&quot;20300&quot; value=&quot;Slide 16 - &amp;quot;Starting Parallel Inspector&amp;quot;&quot;/&gt;&lt;property id=&quot;20307&quot; value=&quot;1149&quot;/&gt;&lt;/object&gt;&lt;object type=&quot;3&quot; unique_id=&quot;10705&quot;&gt;&lt;property id=&quot;20148&quot; value=&quot;5&quot;/&gt;&lt;property id=&quot;20300&quot; value=&quot;Slide 17 - &amp;quot;Starting Parallel Inspector&amp;quot;&quot;/&gt;&lt;property id=&quot;20307&quot; value=&quot;1150&quot;/&gt;&lt;/object&gt;&lt;/object&gt;&lt;/object&gt;&lt;/database&gt;"/>
</p:tagLst>
</file>

<file path=ppt/theme/theme1.xml><?xml version="1.0" encoding="utf-8"?>
<a:theme xmlns:a="http://schemas.openxmlformats.org/drawingml/2006/main" name="blue_intel_only">
  <a:themeElements>
    <a:clrScheme name="blue_intel_only 3">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21FF5B"/>
      </a:hlink>
      <a:folHlink>
        <a:srgbClr val="AA014C"/>
      </a:folHlink>
    </a:clrScheme>
    <a:fontScheme name="blue_intel_only">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outerShdw blurRad="38100" dist="38100" dir="2700000" algn="tl">
                <a:srgbClr val="000000">
                  <a:alpha val="43137"/>
                </a:srgbClr>
              </a:outerShdw>
            </a:effectLst>
            <a:latin typeface="SegoeBook" pitchFamily="6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outerShdw blurRad="38100" dist="38100" dir="2700000" algn="tl">
                <a:srgbClr val="000000">
                  <a:alpha val="43137"/>
                </a:srgbClr>
              </a:outerShdw>
            </a:effectLst>
            <a:latin typeface="SegoeBook" pitchFamily="68" charset="0"/>
          </a:defRPr>
        </a:defPPr>
      </a:lstStyle>
    </a:lnDef>
  </a:objectDefaults>
  <a:extraClrSchemeLst>
    <a:extraClrScheme>
      <a:clrScheme name="blue_intel_only 1">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0860A8"/>
        </a:hlink>
        <a:folHlink>
          <a:srgbClr val="AA014C"/>
        </a:folHlink>
      </a:clrScheme>
      <a:clrMap bg1="dk2" tx1="lt1" bg2="dk1" tx2="lt2" accent1="accent1" accent2="accent2" accent3="accent3" accent4="accent4" accent5="accent5" accent6="accent6" hlink="hlink" folHlink="folHlink"/>
    </a:extraClrScheme>
    <a:extraClrScheme>
      <a:clrScheme name="blue_intel_only 2">
        <a:dk1>
          <a:srgbClr val="0860A8"/>
        </a:dk1>
        <a:lt1>
          <a:srgbClr val="FFFFFF"/>
        </a:lt1>
        <a:dk2>
          <a:srgbClr val="F5E647"/>
        </a:dk2>
        <a:lt2>
          <a:srgbClr val="FF5C47"/>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clrMap bg1="lt1" tx1="dk1" bg2="lt2" tx2="dk2" accent1="accent1" accent2="accent2" accent3="accent3" accent4="accent4" accent5="accent5" accent6="accent6" hlink="hlink" folHlink="folHlink"/>
    </a:extraClrScheme>
    <a:extraClrScheme>
      <a:clrScheme name="blue_intel_only 3">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21FF5B"/>
        </a:hlink>
        <a:folHlink>
          <a:srgbClr val="AA014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64</Template>
  <TotalTime>17712</TotalTime>
  <Words>3781</Words>
  <Application>Microsoft Office PowerPoint</Application>
  <PresentationFormat>Presentación en pantalla (4:3)</PresentationFormat>
  <Paragraphs>584</Paragraphs>
  <Slides>34</Slides>
  <Notes>34</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blue_intel_only</vt:lpstr>
      <vt:lpstr>Corrigiendo Errores en la Paralelización  con Intel® Parallel Inspector</vt:lpstr>
      <vt:lpstr>Objetivos</vt:lpstr>
      <vt:lpstr>Agenda</vt:lpstr>
      <vt:lpstr>Motivación</vt:lpstr>
      <vt:lpstr>Intel® Parallel Inspector</vt:lpstr>
      <vt:lpstr>Características de Intel® Parallel Inspector</vt:lpstr>
      <vt:lpstr>Parallel Inspector: Análisis </vt:lpstr>
      <vt:lpstr>Parallel Inspector: Antes de Comenzar</vt:lpstr>
      <vt:lpstr>Consejos para la Carga de Trabajo</vt:lpstr>
      <vt:lpstr>Compilando para el Parallel Inspector</vt:lpstr>
      <vt:lpstr>Instrumentación binaria</vt:lpstr>
      <vt:lpstr>Iniciando con Parallel Inspector</vt:lpstr>
      <vt:lpstr>Iniciando con Parallel Inspector</vt:lpstr>
      <vt:lpstr>Iniciando con Parallel Inspector</vt:lpstr>
      <vt:lpstr>Iniciando con Parallel Inspector</vt:lpstr>
      <vt:lpstr>Iniciando con Parallel Inspector</vt:lpstr>
      <vt:lpstr>Iniciando con Parallel Inspector</vt:lpstr>
      <vt:lpstr>Actividad 1a – Energía Potencial </vt:lpstr>
      <vt:lpstr>Condiciones de Concurso</vt:lpstr>
      <vt:lpstr>Resolviendo Condiciones de Concurso </vt:lpstr>
      <vt:lpstr>Resolviendo Condiciones de Concurso</vt:lpstr>
      <vt:lpstr>Actividad 1b – Energía Potencial</vt:lpstr>
      <vt:lpstr>Deadlock (interbloqueo)</vt:lpstr>
      <vt:lpstr>Deadlock (interbloqueo)</vt:lpstr>
      <vt:lpstr>Sección Crítica en Windows*</vt:lpstr>
      <vt:lpstr>Sección Crítica en Windows*</vt:lpstr>
      <vt:lpstr>Ejemplo: Sección Crítica</vt:lpstr>
      <vt:lpstr>Actividad 2 - Deadlock</vt:lpstr>
      <vt:lpstr>Rutinas “Thread Safe”</vt:lpstr>
      <vt:lpstr>Ejemplo “Thread Safety”</vt:lpstr>
      <vt:lpstr>Dos Formas de Asegurar “Thread Safety”</vt:lpstr>
      <vt:lpstr>Actividad 3 – Thread Safety</vt:lpstr>
      <vt:lpstr>Intel® Parallel Inspector  Lo Que se Cubrió</vt:lpstr>
      <vt:lpstr>Presentación de PowerPoint</vt:lpstr>
    </vt:vector>
  </TitlesOfParts>
  <Company>Artinsoft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Correcting Threading Errors with Thread Checker</dc:title>
  <dc:creator>Clay Breshears</dc:creator>
  <cp:lastModifiedBy>José Luis</cp:lastModifiedBy>
  <cp:revision>797</cp:revision>
  <dcterms:created xsi:type="dcterms:W3CDTF">2004-05-17T20:57:49Z</dcterms:created>
  <dcterms:modified xsi:type="dcterms:W3CDTF">2013-12-13T16:29:56Z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Category">
    <vt:lpwstr>Presentations</vt:lpwstr>
  </property>
</Properties>
</file>